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Default Extension="fntdata" ContentType="application/x-fontdata"/>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12192000" cy="6858000"/>
  <p:notesSz cx="6858000" cy="12192000"/>
  <p:embeddedFontLst>
    <p:embeddedFont>
      <p:font typeface="Public Sans" pitchFamily="34" charset="0"/>
      <p:regular r:id="rId50"/>
      <p:bold r:id="rId51"/>
      <p:italic r:id="rId52"/>
      <p:boldItalic r:id="rId53"/>
    </p:embeddedFont>
    <p:embeddedFont>
      <p:font typeface="EB Garamond" pitchFamily="18" charset="0"/>
      <p:regular r:id="rId54"/>
      <p:bold r:id="rId55"/>
      <p:italic r:id="rId56"/>
      <p:boldItalic r:id="rId5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50" Type="http://schemas.openxmlformats.org/officeDocument/2006/relationships/font" Target="fonts/font1.fntdata"/><Relationship Id="rId51" Type="http://schemas.openxmlformats.org/officeDocument/2006/relationships/font" Target="fonts/font2.fntdata"/><Relationship Id="rId52" Type="http://schemas.openxmlformats.org/officeDocument/2006/relationships/font" Target="fonts/font3.fntdata"/><Relationship Id="rId53" Type="http://schemas.openxmlformats.org/officeDocument/2006/relationships/font" Target="fonts/font4.fntdata"/><Relationship Id="rId54" Type="http://schemas.openxmlformats.org/officeDocument/2006/relationships/font" Target="fonts/font5.fntdata"/><Relationship Id="rId55" Type="http://schemas.openxmlformats.org/officeDocument/2006/relationships/font" Target="fonts/font6.fntdata"/><Relationship Id="rId56" Type="http://schemas.openxmlformats.org/officeDocument/2006/relationships/font" Target="fonts/font7.fntdata"/><Relationship Id="rId57"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 d’attente, projetée pendant les allocutions officielles 09h00–09h20.] Quand le modérateur vous passe la parole : remerciez ANSUTEN, ADA et les autorités présentes en une phrase, sans lire de liste. Puis silence de deux secondes, regard sur la salle. Phrase d’ouverture proposée : « Ce matin, je ne vais pas vous parler de robots. Je vais vous parler de vos notes, de vos rapports, de vos courriers — et de la façon dont l’IA peut vous rendre du temps pour ce qui compte vraiment : servir l’usager. » Principe andragogique : un adulte s’engage quand il voit tout de suite le lien avec SON travail. Les 3 premières minutes doivent répondre à « en quoi ça me concerne ?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maximum. Si le modérateur vous a déjà présenté, passez cette diapo en une phrase. Ce qui compte pour des adultes, c’est votre crédibilité « terrain », pas votre CV. Dites plutôt : « J’ai accompagné un gouvernement voisin dans la construction de sa stratégie IA. J’ai vu ce qui marche dans une administration… et ce qui ne marche pas. Ce matin, je vous partage les deux. » Petit pont personnel possible : votre parcours d’ingénieur agronome devenu data scientist montre qu’on n’a pas besoin d’être informaticien pour maîtriser l’IA — message clé pour un public de cadres non techniques.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Objectif : activer l’expérience des participants (principe n°1 de la formation des adultes : partir de ce qu’ils savent déjà) et calibrer votre niveau de discours. Posez les questions une par une, levez vous-même la main pour donner l’exemple. Estimez à voix haute : « À peu près la moitié de la salle… » Lecture des résultats : – Question 1 forte, question 2 faible : le public a « essayé » mais n’a pas adopté. Insistez sur la méthode (Masterclass 2). – Question 3 : chaque main levée est un allié. Demandez à une personne de raconter son anecdote en 30 secondes. Cela crée de la confiance et introduit le thème des hallucinations sans jargon. Repérez 2 ou 3 participants très à l’aise : ce seront vos relais pour les exercices en binôme.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30. Un adulte a besoin de savoir POURQUOI il apprend quelque chose avant d’accepter de l’apprendre (Knowles). Ce « contrat » répond à cette question. Insistez sur le mot « lundi » : la réussite de la masterclass ne se mesure pas à 12h30 mais à ce que chacun fera dans son bureau la semaine prochaine. Le pied de page est volontairement décalé : autoriser les téléphones détend la salle et augmente la mémorisation (ils photographieront les prompts des diapos 19 et 31). Annoncez aussi la règle des questions : « Notez-les au fur et à mesure, deux temps de questions-réponses sont prévus.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secondes, ne lisez pas le tableau. Montrez simplement le rythme : « Nous alternons toujours apprendre, pratiquer, échanger. Personne ne restera assis à m’écouter plus de 15 minutes sans prendre la parole. » Repère pour vous : avec 150 participants, l’attention décroche au bout de 10 à 15 minutes d’exposé. Chaque bloc de cette présentation contient donc une relance (question, exercice, anecdote) toutes les 3 à 4 diapos.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Marquez physiquement le changement : avancez vers le public, changez de côté de la scène. Les repères spatiaux aident 150 personnes à suivre la structure. Annonce : « Pendant 45 minutes, trois questions : qu’est-ce que l’IA, pourquoi maintenant pour l’administration, et quels sont les pièges à connaître.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Laissez la phrase à l’écran 5 secondes avant de parler. C’est le message qui rassure : beaucoup de cadres craignent pour leur poste ou pour leur autorité. Discours : « Vous restez le chef de service, le conseiller, le signataire. L’IA, c’est un collaborateur qui prépare. Vous, vous décidez. » Revenez à cette phrase dans la partie « règles d’or » : la boucle donne de la cohérence au message et favorise la mémorisation.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Pas de jargon technique : le public est majoritairement non technique. Analogie possible avec l’administration : « L’IA, c’est le ministère. L’apprentissage automatique, c’est une direction. L’IA générative, c’est un service de cette direction — le plus récent, celui dont tout le monde parle. » Point clé : l’IA n’est pas nouvelle (les banques et les douanes l’utilisent depuis longtemps pour détecter la fraude). Ce qui est nouveau depuis 2022, c’est que l’IA générative se pilote en langage courant, en français : plus besoin d’être informaticien. Question de relance : « Qui, ici, a déjà utilisé une IA sans le savoir ? » (traduction automatique, GPS, filtre anti-spam, reconnaissance faciale du téléphone).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C’est LA diapo de démystification. Si le public ne retient qu’une image, ce doit être celle du stagiaire. Faites l’exercice à voix haute : lisez la phrase et demandez à la salle de la compléter. Ils répondront spontanément « lundi », « une date ultérieure »… « Vous venez de faire exactement ce que fait l’IA : prédire la suite la plus probable. » Conséquences pratiques du stagiaire brillant : 1. Il faut lui donner du contexte (il ne connaît pas votre ministère) → méthode de la Masterclass 2. 2. Il faut relire son travail (il peut inventer avec aplomb) → hallucinations. 3. On ne lui confie pas les dossiers confidentiels sans cadre → protection des données. Ces trois points structurent tout le reste de la matinée.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Règle pratique à donner : « Confiez-lui la forme, gardez le fond. » La forme = structure, style, reformulation. Le fond = faits, chiffres, décisions, sens politique. Exemple concret : l’IA peut produire en quelques minutes un projet de discours bien construit pour la Journée de la jeunesse. Mais elle ne sait pas quels engagements le Ministre a déjà pris, ni quels sujets sont sensibles cette semaine. C’est votre valeur ajoutée. Relance : « Dans la colonne de droite, qu’est-ce qui vous surprend ?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Ancrez le propos dans la vision nationale : la masterclass s’inscrit dans le pilier « capital humain » du Programme Simandou 2040. Vous n’êtes pas un consultant étranger qui vend un outil, vous contribuez à une ambition guinéenne. Message à faire passer : l’enjeu n’est pas technologique, il est managérial. Un agent qui gagne du temps sur un courrier type peut le réinvestir dans l’accueil de l’usager ou l’analyse d’un dossier. Prudence : ne citez pas de pourcentage de gain de productivité sans source. Préférez des exemples vécus : « une note qui demandait une demi-journée, un premier jet en quelques minutes, puis une heure de relecture ». [À adapter : si vous disposez d’un chiffre officiel guinéen sur la transformation digitale de l’administration, c’est ici qu’il faut le placer.]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Cette diapo traduit l’IA dans le langage du cadre administratif : le circuit du parapheur. Parcourez les étapes de gauche à droite en donnant un exemple propre à chaque ministère présent : – Économie et Finances : synthèse d’un rapport d’exécution budgétaire (étape 2). – Fonction publique : projet de circulaire (étape 3). – Jeunesse : discours pour un événement jeunesse (étape 5). – Communication et Économie numérique : communiqué de presse (étape 5). Insistez sur l’étape 4, en sombre : cohérence avec la diapo « L’IA est un assistant ». Cette diapo prépare l’exercice suivant : « Maintenant, à vous de repérer VOTRE étape la plus chronophage.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d’échange + 2 minutes de restitution. C’est la première mise en activité : elle casse la passivité de l’exposé et ancre la suite dans le vécu des participants. Consigne orale : « Tournez-vous vers votre voisin. Vous avez 3 minutes. Je vous préviens 30 secondes avant la fin. » Pendant l’échange : descendez dans la salle, écoutez 2 ou 3 binômes, repérez des exemples parlants. Restitution : interrogez 3 ou 4 personnes de ministères différents (micro baladeur). Reliez chaque réponse à une étape du circuit de la diapo précédente. Notez les tâches citées sur un tableau papier si possible : vous les reprendrez dans l’exercice de la diapo 27 et elles alimenteront le rapport de synthèse ANSUTEN / ADA. Réponses fréquentes attendues : comptes rendus de réunion, rapports d’activité, courriers de réponse, compilation de données des directions régionales.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Ne faites pas de publicité pour un éditeur : présentez des familles, les noms ne sont que des exemples. Le bon outil est celui que l’administration aura validé et sécurisé. Message clé : l’outil change tous les six mois, la méthode reste. C’est pourquoi la Masterclass 2 enseigne une méthode, pas un logiciel. Sur l’encadré : expliquez simplement ce que signifie « vos données entraînent le modèle » — ce que vous tapez peut être conservé sur des serveurs à l’étranger et réutilisé. Pour un agent public, c’est une question de souveraineté. Ouverture possible : l’Afrique développe aussi ses propres modèles, y compris dans les langues nationales. C’est un enjeu de souveraineté numérique que la Guinée peut porter.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Terminez la Masterclass 1 sur la vigilance, sans faire peur : chaque risque a un réflexe simple. Histoire à raconter pour les hallucinations : des avocats, aux États-Unis notamment, ont été sanctionnés pour avoir déposé devant un tribunal des jurisprudences entièrement inventées par une IA. Transposez : « Imaginez une note au Ministre citant un décret qui n’existe pas. » Confidentialité : règle simple, « Si vous ne le publieriez pas sur Facebook, ne le collez pas dans une IA grand public. » Les noms, matricules, montants nominatifs et dossiers disciplinaires sont exclus. Ancrage juridique à citer : la loi guinéenne L/2016/037/AN relative à la cybersécurité et à la protection des données à caractère personnel. Un participant juriste vous le demandera ; mieux vaut l’avoir cité avant. Biais : les modèles sont majoritairement entraînés sur des contenus occidentaux ; ils connaissent mal les réalités guinéennes et les langues nationales. Le regard de l’agent est indispensable. Annoncez ensuite les questions-réponses.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minutes, animées avec le modérateur. Pourquoi afficher les objections : dans une salle de 150 cadres, les sceptiques se taisent souvent et décrochent en silence. Nommer leurs doutes les légitime et ouvre le débat. Ne répondez pas d’emblée à ces quatre questions : demandez « Laquelle vous parle le plus ? » et laissez la salle choisir. Pistes de réponse : – Emplois : l’IA transforme les tâches plus que les postes. Le risque réel concerne l’agent qui ne se forme pas, d’où cette matinée. – Connexion et licences : on peut commencer sur téléphone, avec des versions gratuites, pour les tâches non sensibles (reformulation, modèles de courriers). Les outils sécurisés et les licences relèvent d’un choix collectif, à mutualiser via ANSUTEN plutôt que ministère par ministère. – Données : oui, c’est un risque réel avec les outils grand public. La Guinée dispose d’une loi sur la cybersécurité et la protection des données à caractère personnel (L/2016/037/AN). Règle pratique : aucune donnée personnelle ni confidentielle dans un outil non validé. – Responsabilité : celui qui signe. L’IA ne signe rien (règle d’or n°3). Technique pour un grand groupe : prenez les questions par paquets de trois, reformulez chacune à voix haute, répondez en regroupant les thèmes. « Quel outil l’État va-t-il adopter ? » → décision institutionnelle ; renvoyez vers ANSUTEN. [À vérifier avec ANSUTEN avant la séance : existe-t-il une note ou une politique d’usage de l’IA dans l’administration guinéenne ?] Questions techniques trop pointues : proposez d’y répondre au cocktail (« parking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Relancez l’énergie après les questions-réponses : faites lever la salle 20 secondes si l’ambiance est lourde (« Levez-vous si vous avez noté une tâche tout à l’heure… restez debout si c’est une tâche de rédaction »). Le mouvement physique relance l’attention des adultes en fin de matinée. Annonce : « Une méthode, six cas concrets, puis c’est vous qui écrivez. » GARDE-FOU HORAIRE : ce bloc est le plus chargé de la matinée (méthode 5 min, avant/après 4 min, six cas × 4 min, matrice 2 min, exercice 9 min = 44 min sur 45). Au moindre retard : – passez les cas 5 et 6 (données, automatisation) en une minute chacun, en renvoyant à la photo de la diapo 26 ; – ne sacrifiez JAMAIS l’exercice de la diapo 27 : c’est le seul moment où les participants pratiquent réellement.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C’est la diapo la plus importante de la matinée en termes de transfert : si les participants ne retiennent qu’un outil, c’est celui-ci. Reliez à l’image du stagiaire : « Vous ne donneriez pas une consigne d’une ligne à un nouveau stagiaire. Vous lui diriez qui il représente, pour qui il travaille, ce que vous attendez, sous quelle forme et sur quel ton. C’est exactement pareil avec l’IA. » Pourquoi « Style » et non « Ton » : deux « T » dans le sigle prêtent à confusion ; R-C-T-F-S se retient mieux. Faites répéter « R-C-T-F-S » à voix haute par la salle (un peu ludique, mais très efficace pour la mémorisation chez l’adulte). Défi possible : inviter les participants à inventer une phrase mnémotechnique et récompenser la meilleure à la clôture. Astuce bonus à annoncer : terminer chaque demande par « Pose-moi des questions si des informations te manquent » ou « Signale les points que je dois vérifier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Lisez d’abord la demande vague. Demandez : « Qu’est-ce qui manque ? » Laissez la salle répondre (le rôle, le destinataire, la longueur…). Les adultes retiennent mieux ce qu’ils ont trouvé eux-mêmes. Puis révélez la demande structurée et pointez les mots en gras : chacun correspond à un ingrédient R-C-T-F-S. Invitez les participants à photographier cette diapo : c’est un modèle réutilisable. Il suffit de changer le ministère, le sujet et le format. Si vous avez une connexion fiable, vous pouvez taper les deux demandes en direct et comparer les réponses côte à côte : l’effet est très fort. Sinon, gardez cette démonstration pour 11h30.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Montrez que la demande suit la méthode R-C-T-F-S : faites identifier les cinq ingrédients par la salle (« Où est le rôle ? Où est le format ? »). Insistez sur la dernière phrase : « Pose-moi des questions si des informations te manquent. » Elle transforme l’IA en interlocuteur et réduit fortement les inventions. Point de vigilance : l’IA ne connaît pas les textes guinéens en vigueur. Toute référence à un décret, un arrêté ou un article de loi doit être vérifiée dans le Journal officiel ou auprès du service juridique. Question à la salle : « Combien de notes de ce type rédigez-vous par mois dans votre service ?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C’est souvent le cas d’usage qui « convertit » le plus vite les cadres : tout le monde reçoit des rapports trop longs. L’astuce du renvoi de page est essentielle : elle oblige l’IA à s’ancrer dans le document et vous permet de vérifier en 30 secondes chaque affirmation. Exemple pour le Ministère de l’Économie et des Finances : synthèse d’un rapport d’un partenaire technique et financier, ou d’un rapport trimestriel d’exécution. Vigilance confidentialité : un rapport budgétaire non publié ne doit pas être déposé dans une IA grand public. Soit il est déjà public, soit on utilise un outil validé par l’administration. Comptes rendus : beaucoup d’outils transcrivent désormais les réunions. Rappelez qu’il faut informer les participants avant d’enregistrer.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Adressez-vous directement aux participants du Ministère de la Jeunesse : « Qui, ici, a déjà écrit un discours la veille au soir pour le lendemain matin ? » La consigne « laisse entre crochets les chiffres à compléter » est une bonne pratique à généraliser : elle empêche l’IA d’inventer des statistiques et montre clairement ce qui reste à faire. Pour les courriers : l’IA est excellente pour transformer un brouillon de trois lignes en courrier bien tourné, ou pour adoucir un courrier de refus. Mais la formule de politesse, les titres et le protocole guinéen doivent être vérifiés : l’IA a tendance à appliquer des usages d’autres pays. Rappel : un discours reste la parole d’une autorité. C’est l’humain qui en porte la responsabilité.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Cas central pour le Ministère de la Communication, de l’Économie numérique et de l’Innovation (60 participants, le plus gros contingent de la salle). Message clé : un même contenu officiel peut être décliné en quelques minutes pour chaque canal et chaque public, ce qui rend l’action publique plus lisible pour le citoyen. Langues nationales : les modèles actuels gèrent mal le pular, le malinké ou le soussou. Le résultat peut servir de brouillon, jamais de version finale sans relecture par un locuteur. C’est aussi une opportunité : collecter et structurer des données en langues nationales est un chantier de souveraineté numérique que la Guinée peut porter. Question à la salle : « Quel communiqué récent de votre ministère aurait mérité une version simplifiée pour les citoyens ?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Cas à forte valeur pour les cadres financiers, mais avec deux précautions majeures. 1. Calculs : les assistants conversationnels peuvent se tromper en calcul s’ils ne s’appuient pas sur un outil d’analyse. Demandez-leur la formule Excel plutôt que le résultat, et vérifiez sur un échantillon. 2. Confidentialité : des données budgétaires non publiées ne doivent pas être chargées dans une IA grand public. Travaillez sur des données anonymisées, agrégées ou déjà publiques, ou sur un outil validé. Astuce très appréciée des débutants : « Explique-moi cette formule Excel comme à un débutant » ou « Écris la formule qui… ». C’est souvent la porte d’entrée la plus rassurante. Lien avec le circuit du dossier : étape 6, « Suivre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Logique à transmettre : on utilise l’IA une fois pour créer un bon modèle, puis le modèle sert cent fois. C’est là que les gains deviennent durables. Exemples pour les responsables RH : attestations, réponses aux demandes de congé, convocations, fiches de poste, plans de formation. Distinguez deux niveaux : – Niveau 1, accessible dès lundi : produire des modèles et des listes de contrôle avec un assistant conversationnel. – Niveau 2, projet institutionnel : brancher l’IA sur les outils de gestion du courrier ou les systèmes RH. Cela demande un cadre, un budget et un accompagnement (lien avec la feuille de route en fin de matinée). Proposez de mesurer : « Notez le temps passé sur cette tâche cette semaine, puis dans un mois. C’est votre meilleur argument auprès de votre hiérarchie.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Diapo de synthèse et de personnalisation : chaque ministère présent retrouve ses priorités. Invitez à la photographier. Ces suggestions sont des points de départ, à valider avec les participants : « Est-ce que ces trois cas vous parlent ? Lequel ajouteriez-vous ? » Les réponses alimentent directement la feuille de recommandations prévue par ANSUTEN et ADA. Sur la présélection d’appels à projets (Jeunesse) : insistez sur la revue humaine, car un tri automatisé peut reproduire des biais et écarter injustement des candidats. La décision d’attribution reste humaine.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d’écriture + 4 minutes de restitution. C’est le moment le plus important de la Masterclass 2 : passer de « j’ai compris » à « je sais faire ». Consigne : sur papier ou sur téléphone, peu importe. Ceux qui ont un outil d’IA ouvert peuvent tester leur demande directement. Pendant l’écriture : circulez, aidez les binômes bloqués, repérez deux bonnes demandes (idéalement de deux ministères différents) pour la restitution. Restitution : faites lire la demande à voix haute. Demandez à la salle : « Quel ingrédient manque ? Comment l’améliorer ? » Valorisez toujours d’abord ce qui est réussi : en formation d’adultes, la confiance conditionne la prise de risque. Si le temps le permet, tapez l’une des deux demandes en direct : c’est une transition naturelle vers la démonstration de 11h30.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 minutes, avec le modérateur. Même technique que tout à l’heure : questions par paquets de trois, reformulation, réponses groupées. À ce stade, les questions deviennent plus concrètes (« Comment faire pour… dans mon service ? »). Privilégiez les réponses courtes et pratiques ; renvoyez à la démonstration les questions du type « montrez-nous ». Questions probables : – « Quel outil gratuit recommandez-vous ? » → Restez neutre ; rappelez les règles de confidentialité et l’intérêt d’un choix institutionnel coordonné par ANSUTEN. – « Et si mon chef refuse ? » → Commencer par des tâches sans risque (modèles, reformulation), mesurer le temps gagné, présenter les résultats. – « Comment savoir si un texte a été écrit par une IA ? » → Les détecteurs ne sont pas fiables ; d’où l’importance de la transparence et de la responsabilité de l’auteur.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Avant la masterclass (impératif) : – Tester la connexion de la salle la veille et le matin même ; prévoir un partage de connexion 4G en secours. – Préparer un compte sur l’outil choisi, déjà connecté, avec un historique vide. – Préparer le document source : un rapport PUBLIC (par exemple un rapport d’institution internationale sur la Guinée ou un document officiel déjà publié). Jamais de document interne. – Augmenter la taille de police du navigateur (zoom à 150 % ou plus) pour les derniers rangs. – Plan B : captures d’écran ou courte vidéo enregistrée de chaque étape, prêtes à projeter si internet tombe. Anticipez l’objection de cohérence : « Vous nous mettez en garde contre les outils grand public et vous en utilisez un. » Dites-le vous-même avant qu’on vous le dise : « J’utilise ici un outil grand public, avec un document déjà public. C’est exactement la règle : rien de confidentiel dans un outil non validé. » Annonce : « Je vais faire en 20 minutes ce qu’un chef de service fait en une matinée. Regardez surtout comment je formule mes demandes, et comment je vérifie.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Montrez cette diapo 30 secondes, puis basculez sur l’écran de démonstration. Revenez-y entre deux étapes pour que la salle garde le fil. Minutage indicatif : étape 1 (6 min), étape 2 (5 min), étape 3 (4 min), étape 4 (4 min), conclusion (1 min). Pendant la démo : – Lisez chaque demande à voix haute avant de l’envoyer. – Commentez la réponse : ce qui est bon, ce qui est à vérifier. Montrez au moins UNE erreur ou imprécision et corrigez-la : c’est le moment le plus pédagogique de la démo. – Montrez une relance : « Raccourcis », « Rends le ton plus formel », « Ajoute un tableau ». Le message : on dialogue avec l’IA, on ne se contente pas de la première réponse. Étape 3 : selon l’outil, générez directement les diapositives ou seulement leur plan. Conclusion : « Tout ce que vous avez vu reste un premier jet. Le chef de service, c’est toujours vous.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Laissez cette diapo affichée 30 à 45 secondes à la fin de la démonstration, le temps que les participants la photographient. Remarque utile : ces demandes s’enchaînent dans la même conversation ; l’IA garde en mémoire la synthèse précédente. C’est ce qui permet d’aller vite. Rappel : la demande 2 reprend la méthode R-C-T-F-S de façon condensée, car le rôle et le contexte ont déjà été donnés plus tôt dans la conversation. Transition : « Vous avez vu le potentiel. Parlons maintenant des règles du jeu.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temps est attribué à ADA et ANSUTEN dans le programme. Coordonnez-vous avec eux à l’avance : soit vous présentez ces diapos seul, soit vous les présentez puis passez la parole à un représentant d’ANSUTEN pour l’engagement institutionnel. Annonce : « Une technologie puissante sans règles, c’est un risque. Avec des règles, c’est un levier. Voici les règles, la méthode, et vos engagements.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(le créneau 11h50–12h10 est serré : règles d’or 3 min, recommandations 15 min, engagement et conclusion 3 min). Ces sept règles reprennent tout ce qui a été dit dans la matinée : elles fonctionnent comme une révision active. Pour chacune, demandez à la salle de rappeler l’exemple vu plus tôt (le décret inventé, la règle « Facebook », le stagiaire brillant…). Rappeler une information renforce la mémorisation bien plus que la relire. Règle 3 : revenez explicitement à la diapo 7, « La décision, la signature et la responsabilité restent humaines ». Règle 5 : exemples de décisions individuelles — recrutement, sanction, attribution d’une aide ou d’une bourse. L’IA peut aider à préparer, jamais trancher seule. Proposition à ANSUTEN : ces règles peuvent servir de base à une charte d’usage de l’IA pour les agents publics, à joindre au rapport de synthèse. Transition : « Ces règles valent pour chacun de vous. Voyons maintenant ce que les institutions doivent mettre en place.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DURÉE : 1 minute ÉLÉMENTS DE LANGAGE « Après les échanges de ce matin sur les opportunités de l’IA et les démonstrations d’outils, il me revient de répondre à la question qui suit naturellement : comment adopter l’IA de manière responsable dans nos administrations ? Dans le prolongement des règles d’or que nous venons de voir pour chaque agent, je vous propose maintenant, au niveau des institutions, dix recommandations pratiques, organisées autour de trois piliers. Deux fils rouges les traversent : le renforcement des capacités, parce qu’aucun outil ne remplace des agents formés ; et la souveraineté des données, parce que c’est la condition de la confiance. Cette démarche s’inscrit pleinement dans la vision du Programme Simandou 2040, et en particulier son pilier consacré au capital humain et à la transformation digitale de l’administration. » CONSEIL : saluer brièvement (les salutations protocolaires ont déjà été faites en ouverture), puis aller droit au 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DURÉE : 2 minutes ÉLÉMENTS DE LANGAGE « Voici la vue d’ensemble. Dix recommandations, trois piliers. Le premier pilier, c’est l’humain : renforcer les capacités. Parce que la meilleure politique d’IA ne vaut rien si les agents ne savent pas s’en servir. Le deuxième, c’est la souveraineté des données : savoir où sont nos données, qui y accède, et sous quel droit elles sont traitées. Le troisième, c’est la gouvernance : des règles claires, une responsabilité humaine, et un pilotage dans la durée. Je vais les prendre un par un, avec à chaque fois des actions concrètes que vos ministères peuvent lancer dès demain. » MESSAGE CLÉ : l’IA responsable, ce n’est pas freiner l’innovation, c’est la rendre durable et digne de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DURÉE : 3 minutes ÉLÉMENTS DE LANGAGE « Première recommandation : former les cadres en cascade. Tous les agents n’ont pas besoin du même niveau. Une sensibilisation pour le plus grand nombre, un niveau praticien pour ceux qui utilisent l’IA au quotidien, et une certification pour ceux qui vont porter le sujet dans leur structure. Les 150 cadres présents aujourd’hui sont le premier maillon de cette cascade. Deuxième : nommer un référent IA par ministère. Une personne identifiée, qui connaît les règles, relaie les bonnes pratiques et remonte les besoins. Reliés entre eux, ces référents forment une communauté de pratique, que l’ANSUTEN et l’Africa Digital Academy peuvent animer. Troisième : un guide de bonnes pratiques, court et concret. Comment formuler une demande, comment vérifier une réponse, comment citer ses sources. L’IA générative peut se tromper avec aplomb : le réflexe de vérification doit devenir une habitude. Quatrième : commencer par des pilotes à faible risque. La rédaction de notes, les comptes rendus, la synthèse de documents : on teste, on mesure le temps gagné, et on n’étend que ce qui a fait ses preuves. » MESSAGE CLÉ : on ne déploie pas l’IA, on développe des compétences, et l’outil suit. QUESTION PROBABLE : « Par où commencer avec peu de moyens ? » → Réponse : un référent par ministère et un guide de dix pages suffisent pour démarrer.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DURÉE : 3 minutes ÉLÉMENTS DE LANGAGE « Passons à la souveraineté des données. Je la résume en une règle d’or : ce qui est sensible ne quitte pas le contrôle de l’État. Cinquième recommandation : classer les données. Publique, interne, sensible, confidentielle. Une règle simple à retenir : seules les données publiques peuvent être saisies dans un outil d’IA grand public. Un projet de décret, un dossier du personnel, un budget non publié n’ont rien à faire dans une application gratuite en ligne. Sixième : héberger localement ce qui est sensible. Hébergement national ou régional, cloud souverain, ou encore des modèles ouverts que l’on peut installer sur nos propres infrastructures. Cela demande un investissement, mais c’est ce qui nous garantit de garder la main. Septième : sécuriser le droit et les contrats. Quand un fournisseur propose une solution, nous devons exiger trois choses : où sont stockées les données, comment on les récupère si l’on change de prestataire, et l’assurance qu’elles ne servent pas à entraîner ses modèles sans notre accord. Tout cela dans le respect du cadre légal guinéen : la loi L/2016/037/AN relative à la cybersécurité et à la protection des données à caractère personnel. » MESSAGE CLÉ : la souveraineté, ce n’est pas le repli, c’est la maîtrise. On peut coopérer avec des partenaires internationaux tout en gardant le contrôle. QUESTION PROBABLE : « Peut-on utiliser ChatGPT ou un outil similaire ? » → Oui, pour des contenus non sensibles (idées, reformulations, données publiques). Non, pour tout ce qui est interne, personnel ou confidentiel, tant qu’un cadre contractuel et technique adapté n’est pas en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DURÉE : 3 minutes (2 si retard : la charte et l’humain aux commandes ont déjà été posés avec les règles d’or) ÉLÉMENTS DE LANGAGE « Troisième pilier : gouverner les usages. Huitième recommandation : une charte d’usage responsable de l’IA dans l’administration. Quelques pages, des principes simples : transparence sur l’usage de l’IA, responsabilité de l’agent, protection des données. Une charte que chaque agent connaît et s’engage à respecter. Neuvième : l’humain garde la main. L’IA propose, l’agent décide. Tout ce que l’IA produit est relu, vérifié, validé par un agent qui en porte la responsabilité. Et aucune décision qui touche les droits d’un citoyen ne doit être automatisée sans contrôle humain. Dixième : piloter, mesurer, partager. Un comité interministériel léger, quelques indicateurs simples (temps gagné, nombre d’agents formés, incidents), des retours d’expérience partagés entre ministères, et un bilan chaque année pour ajuster. » MESSAGE CLÉ : une règle claire protège l’agent autant que le citoyen. Elle permet d’oser utiliser l’IA sans crainte.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DURÉE : 2 minutes ÉLÉMENTS DE LANGAGE « Comment tout cela s’enchaîne-t-il ? Je vous propose une feuille de route sur trois horizons. Dans les trois premiers mois, on pose les bases, et cela ne coûte presque rien : classer les données, adopter la charte, nommer les référents, publier le guide. Ce sont des décisions d’organisation, pas des investissements lourds. Entre trois et douze mois, on passe à l’échelle : formation en cascade, pilotes à faible risque, clauses contractuelles, et relecture humaine systématique. Au-delà, de douze à vingt-quatre mois, on consolide : hébergement local des données sensibles, pilotage par les indicateurs, et extension de ce qui a fait ses preuves à d’autres administrations. Cette feuille de route est une proposition : c’est avec vous, dans les ministères, que nous l’affinerons. » REMARQUE : le calendrier est une proposition de travail à adapter, pas un engagement. Les échéances précises pourront être arrêtées dans la feuille de recommandations conjointe ADA / ANSUTEN.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DURÉE : 1 minute ÉLÉMENTS DE LANGAGE « Pour conclure, retenons trois chiffres. Dix recommandations concrètes. Trois piliers : les capacités, la souveraineté, la gouvernance. Et un seul principe : l’humain et les données d’abord. L’intelligence artificielle est une chance pour l’administration guinéenne. Mais la chance ne se saisit pas toute seule : elle se prépare, par la formation de nos cadres, par la protection de nos données, et par des règles claires. Les recommandations d’aujourd’hui nourriront la feuille de recommandations que l’Africa Digital Academy et l’ANSUTEN élaboreront ensemble, pour accompagner l’adoption progressive de l’IA dans vos services. Je vous invite à identifier dès cette semaine, dans votre ministère, un référent et un premier cas d’usage à faible risque. Et cela commence par vous, personnellement. » TRANSITION : enchaîner directement sur l’engagement individuel (diapo suivante), puis la conviction finale, avant de passer la parole pour la clôture officielle et la photo de famille.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En formation d’adultes, le transfert vers le poste de travail est le vrai indicateur de réussite. Un engagement écrit, précis et daté multiplie les chances de passage à l’acte. Consigne : « Sur une fiche ou dans votre téléphone, écrivez ces trois éléments. Vous avez deux minutes. » « La personne à qui je montrerai le résultat » crée un engagement social : on tient davantage une promesse faite à quelqu’un. Option recommandée : si les organisateurs ont prévu des fiches papier, faites-les remettre à la sortie (avec l’accord des participants) ; elles alimenteront le rapport de synthèse ANSUTEN – ADA et permettront un suivi à un mois. Faites lire deux ou trois engagements à voix haute. Mesure à chaud pour le rapport : refaites un sondage à main levée en miroir de la diapo 3 : « Levez la main si vous vous sentez capable, dès lundi, d’écrire une demande R-C-T-F-S. » L’écart entre le début et la fin de la matinée est un indicateur simple et parlant pour ANSUTEN. Si les organisateurs distribuent une fiche d’évaluation, rappelez-le ici. Enchaînez ensuite sur la conviction finale.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Votre conclusion personnelle. Parlez lentement, sans regarder l’écran. Proposition : « Ce matin, vous avez appris à utiliser des outils conçus ailleurs. C’est une première étape indispensable. Mais l’ambition doit aller plus loin : une Guinée qui produit ses propres données, ses propres solutions, dans ses propres langues. Cela ne commence pas dans un laboratoire, cela commence dans vos bureaux, dès lundi. » Silence de deux secondes, puis : « Merci.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Restez sur cette diapo pendant la clôture officielle et la photo de famille (12h10 – 12h30). Remerciez nommément ANSUTEN et Africa Digital Academy, ainsi que le modérateur. Au cocktail : notez les questions laissées au « parking » et les contacts des référents potentiels ; ces éléments nourriront le rapport de synthèse.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3E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90"/>
          </a:xfrm>
          <a:prstGeom prst="rect">
            <a:avLst/>
          </a:prstGeom>
          <a:noFill/>
          <a:ln/>
        </p:spPr>
        <p:txBody>
          <a:bodyPr wrap="square" lIns="0" tIns="0" rIns="0" bIns="0" rtlCol="0" anchor="t"/>
          <a:lstStyle>
            <a:lvl1pPr algn="l" indent="0" marL="0">
              <a:lnSpc>
                <a:spcPct val="115000"/>
              </a:lnSpc>
              <a:buNone/>
              <a:defRPr lang="en-US" sz="3600" dirty="0">
                <a:solidFill>
                  <a:srgbClr val="2E3236"/>
                </a:solidFill>
                <a:latin typeface="EB Garamond" pitchFamily="34" charset="0"/>
                <a:ea typeface="EB Garamond" pitchFamily="34" charset="-122"/>
                <a:cs typeface="EB Garamond"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411"/>
            <a:ext cx="10566400" cy="4109789"/>
          </a:xfrm>
          <a:prstGeom prst="rect">
            <a:avLst/>
          </a:prstGeom>
          <a:noFill/>
          <a:ln/>
        </p:spPr>
        <p:txBody>
          <a:bodyPr wrap="square" lIns="0" tIns="0" rIns="0" bIns="0" rtlCol="0" anchor="t"/>
          <a:lstStyle>
            <a:lvl1pPr algn="l" indent="0" marL="0">
              <a:lnSpc>
                <a:spcPct val="140000"/>
              </a:lnSpc>
              <a:buNone/>
              <a:defRPr lang="en-US" sz="1600" dirty="0">
                <a:solidFill>
                  <a:srgbClr val="2E3236"/>
                </a:solidFill>
                <a:latin typeface="Public Sans" pitchFamily="34" charset="0"/>
                <a:ea typeface="Public Sans" pitchFamily="34" charset="-122"/>
                <a:cs typeface="Public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3EC"/>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27720"/>
            <a:ext cx="10566400" cy="502890"/>
          </a:xfrm>
          <a:prstGeom prst="rect">
            <a:avLst/>
          </a:prstGeom>
          <a:noFill/>
          <a:ln/>
        </p:spPr>
        <p:txBody>
          <a:bodyPr wrap="square" lIns="0" tIns="0" rIns="0" bIns="0" rtlCol="0" anchor="t"/>
          <a:lstStyle>
            <a:lvl1pPr algn="l" indent="0" marL="0">
              <a:lnSpc>
                <a:spcPct val="115000"/>
              </a:lnSpc>
              <a:buNone/>
              <a:defRPr lang="en-US" sz="3600" dirty="0">
                <a:solidFill>
                  <a:srgbClr val="2E3236"/>
                </a:solidFill>
                <a:latin typeface="EB Garamond" pitchFamily="34" charset="0"/>
                <a:ea typeface="EB Garamond" pitchFamily="34" charset="-122"/>
                <a:cs typeface="EB Garamond" pitchFamily="34" charset="-120"/>
              </a:defRPr>
            </a:lvl1pPr>
          </a:lstStyle>
          <a:p>
            <a:pPr algn="l" indent="0" marL="0">
              <a:lnSpc>
                <a:spcPct val="115000"/>
              </a:lnSpc>
              <a:buNone/>
            </a:pPr>
            <a:endParaRPr lang="en-US" sz="3600" dirty="0"/>
          </a:p>
        </p:txBody>
      </p:sp>
      <p:sp>
        <p:nvSpPr>
          <p:cNvPr id="3" name="Text Placeholder 2"/>
          <p:cNvSpPr/>
          <p:nvPr>
            <p:ph idx="101" type="body"/>
          </p:nvPr>
        </p:nvSpPr>
        <p:spPr>
          <a:xfrm>
            <a:off x="812800" y="1935411"/>
            <a:ext cx="10566400" cy="4109789"/>
          </a:xfrm>
          <a:prstGeom prst="rect">
            <a:avLst/>
          </a:prstGeom>
          <a:noFill/>
          <a:ln/>
        </p:spPr>
        <p:txBody>
          <a:bodyPr wrap="square" lIns="0" tIns="0" rIns="0" bIns="0" rtlCol="0" anchor="t"/>
          <a:lstStyle>
            <a:lvl1pPr algn="l" indent="0" marL="0">
              <a:lnSpc>
                <a:spcPct val="140000"/>
              </a:lnSpc>
              <a:buNone/>
              <a:defRPr lang="en-US" sz="1600" dirty="0">
                <a:solidFill>
                  <a:srgbClr val="2E3236"/>
                </a:solidFill>
                <a:latin typeface="Public Sans" pitchFamily="34" charset="0"/>
                <a:ea typeface="Public Sans" pitchFamily="34" charset="-122"/>
                <a:cs typeface="Public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2.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slideLayout" Target="../slideLayouts/slideLayout2.xml"/><Relationship Id="rId6"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slideLayout" Target="../slideLayouts/slideLayout2.xml"/><Relationship Id="rId5"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image" Target="../media/image-43-3.png"/><Relationship Id="rId4" Type="http://schemas.openxmlformats.org/officeDocument/2006/relationships/image" Target="../media/image-43-4.png"/><Relationship Id="rId5" Type="http://schemas.openxmlformats.org/officeDocument/2006/relationships/slideLayout" Target="../slideLayouts/slideLayout2.xml"/><Relationship Id="rId6"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E3236"/>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D4A24C"/>
                </a:solidFill>
                <a:latin typeface="Public Sans" pitchFamily="34" charset="0"/>
                <a:ea typeface="Public Sans" pitchFamily="34" charset="-122"/>
                <a:cs typeface="Public Sans" pitchFamily="34" charset="-120"/>
              </a:rPr>
              <a:t>AI OPEN DAYS CONAKRY · MASTERCLASS</a:t>
            </a:r>
            <a:endParaRPr lang="en-US" sz="1200" dirty="0"/>
          </a:p>
        </p:txBody>
      </p:sp>
      <p:sp>
        <p:nvSpPr>
          <p:cNvPr id="4" name="Text 2"/>
          <p:cNvSpPr/>
          <p:nvPr>
            <p:ph type="title"/>
          </p:nvPr>
        </p:nvSpPr>
        <p:spPr>
          <a:xfrm>
            <a:off x="812800" y="1280120"/>
            <a:ext cx="9810750" cy="16256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3EC"/>
                </a:solidFill>
                <a:latin typeface="EB Garamond" pitchFamily="18" charset="0"/>
                <a:ea typeface="EB Garamond" pitchFamily="18" charset="-122"/>
                <a:cs typeface="EB Garamond" pitchFamily="18" charset="-120"/>
              </a:rPr>
              <a:t>L’IA au service de l’administration publique</a:t>
            </a:r>
            <a:endParaRPr lang="en-US" sz="6000" dirty="0"/>
          </a:p>
        </p:txBody>
      </p:sp>
      <p:sp>
        <p:nvSpPr>
          <p:cNvPr id="5" name="Text 3"/>
          <p:cNvSpPr/>
          <p:nvPr/>
        </p:nvSpPr>
        <p:spPr>
          <a:xfrm>
            <a:off x="812800" y="3134320"/>
            <a:ext cx="9156700" cy="751780"/>
          </a:xfrm>
          <a:prstGeom prst="rect">
            <a:avLst/>
          </a:prstGeom>
          <a:noFill/>
          <a:ln/>
        </p:spPr>
        <p:txBody>
          <a:bodyPr wrap="square" lIns="0" tIns="0" rIns="0" bIns="0" rtlCol="0" anchor="t">
            <a:normAutofit/>
          </a:bodyPr>
          <a:lstStyle/>
          <a:p>
            <a:pPr algn="l" indent="0" marL="0">
              <a:lnSpc>
                <a:spcPts val="2860"/>
              </a:lnSpc>
              <a:buNone/>
            </a:pPr>
            <a:r>
              <a:rPr lang="en-US" sz="2200" dirty="0">
                <a:solidFill>
                  <a:srgbClr val="C9CDD1"/>
                </a:solidFill>
                <a:latin typeface="Public Sans" pitchFamily="34" charset="0"/>
                <a:ea typeface="Public Sans" pitchFamily="34" charset="-122"/>
                <a:cs typeface="Public Sans" pitchFamily="34" charset="-120"/>
              </a:rPr>
              <a:t>Comprendre, pratiquer, adopter — pour une action publique plus efficace</a:t>
            </a:r>
            <a:endParaRPr lang="en-US" sz="2200" dirty="0"/>
          </a:p>
        </p:txBody>
      </p:sp>
      <p:sp>
        <p:nvSpPr>
          <p:cNvPr id="6" name="Shape 4"/>
          <p:cNvSpPr/>
          <p:nvPr/>
        </p:nvSpPr>
        <p:spPr>
          <a:xfrm>
            <a:off x="812800" y="5080000"/>
            <a:ext cx="1155700" cy="965200"/>
          </a:xfrm>
          <a:prstGeom prst="roundRect">
            <a:avLst>
              <a:gd name="adj" fmla="val 7895"/>
            </a:avLst>
          </a:prstGeom>
          <a:solidFill>
            <a:srgbClr val="FFFFFF"/>
          </a:solidFill>
          <a:ln/>
        </p:spPr>
      </p:sp>
      <p:pic>
        <p:nvPicPr>
          <p:cNvPr id="7" name="Image 0" descr="Logo FuturAfric Intelligence Artificielle">    </p:cNvPr>
          <p:cNvPicPr>
            <a:picLocks noChangeAspect="1"/>
          </p:cNvPicPr>
          <p:nvPr/>
        </p:nvPicPr>
        <p:blipFill>
          <a:blip r:embed="rId1"/>
          <a:srcRect l="-124" r="-124" t="0" b="0"/>
          <a:stretch/>
        </p:blipFill>
        <p:spPr>
          <a:xfrm>
            <a:off x="914400" y="5156200"/>
            <a:ext cx="952500" cy="812800"/>
          </a:xfrm>
          <a:prstGeom prst="rect">
            <a:avLst/>
          </a:prstGeom>
        </p:spPr>
      </p:pic>
      <p:sp>
        <p:nvSpPr>
          <p:cNvPr id="8" name="Text 5"/>
          <p:cNvSpPr/>
          <p:nvPr/>
        </p:nvSpPr>
        <p:spPr>
          <a:xfrm>
            <a:off x="2171700" y="5156250"/>
            <a:ext cx="1558975"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F6F3EC"/>
                </a:solidFill>
                <a:latin typeface="Public Sans" pitchFamily="34" charset="0"/>
                <a:ea typeface="Public Sans" pitchFamily="34" charset="-122"/>
                <a:cs typeface="Public Sans" pitchFamily="34" charset="-120"/>
              </a:rPr>
              <a:t>Dr. Isaac Bayoh</a:t>
            </a:r>
            <a:endParaRPr lang="en-US" sz="1600" dirty="0"/>
          </a:p>
        </p:txBody>
      </p:sp>
      <p:sp>
        <p:nvSpPr>
          <p:cNvPr id="9" name="Text 6"/>
          <p:cNvSpPr/>
          <p:nvPr/>
        </p:nvSpPr>
        <p:spPr>
          <a:xfrm>
            <a:off x="2171700" y="5491510"/>
            <a:ext cx="18098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9AA0A6"/>
                </a:solidFill>
                <a:latin typeface="Public Sans" pitchFamily="34" charset="0"/>
                <a:ea typeface="Public Sans" pitchFamily="34" charset="-122"/>
                <a:cs typeface="Public Sans" pitchFamily="34" charset="-120"/>
              </a:rPr>
              <a:t>Expert IA · FuturAfric</a:t>
            </a:r>
            <a:endParaRPr lang="en-US" sz="1200" dirty="0"/>
          </a:p>
        </p:txBody>
      </p:sp>
      <p:sp>
        <p:nvSpPr>
          <p:cNvPr id="10" name="Text 7"/>
          <p:cNvSpPr/>
          <p:nvPr/>
        </p:nvSpPr>
        <p:spPr>
          <a:xfrm>
            <a:off x="2171700" y="5755630"/>
            <a:ext cx="18098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9AA0A6"/>
                </a:solidFill>
                <a:latin typeface="Public Sans" pitchFamily="34" charset="0"/>
                <a:ea typeface="Public Sans" pitchFamily="34" charset="-122"/>
                <a:cs typeface="Public Sans" pitchFamily="34" charset="-120"/>
              </a:rPr>
              <a:t>Noom Hôtel, Conakry</a:t>
            </a:r>
            <a:endParaRPr lang="en-US" sz="1200" dirty="0"/>
          </a:p>
        </p:txBody>
      </p:sp>
      <p:sp>
        <p:nvSpPr>
          <p:cNvPr id="11" name="Shape 8"/>
          <p:cNvSpPr/>
          <p:nvPr/>
        </p:nvSpPr>
        <p:spPr>
          <a:xfrm>
            <a:off x="6921500" y="5105400"/>
            <a:ext cx="4457700" cy="939800"/>
          </a:xfrm>
          <a:prstGeom prst="roundRect">
            <a:avLst>
              <a:gd name="adj" fmla="val 8108"/>
            </a:avLst>
          </a:prstGeom>
          <a:solidFill>
            <a:srgbClr val="FBFAF6"/>
          </a:solidFill>
          <a:ln/>
        </p:spPr>
      </p:sp>
      <p:pic>
        <p:nvPicPr>
          <p:cNvPr id="12" name="Image 1" descr="Drapeau et armoiries de la République de Guinée">    </p:cNvPr>
          <p:cNvPicPr>
            <a:picLocks noChangeAspect="1"/>
          </p:cNvPicPr>
          <p:nvPr/>
        </p:nvPicPr>
        <p:blipFill>
          <a:blip r:embed="rId2"/>
          <a:srcRect l="0" r="0" t="0" b="0"/>
          <a:stretch/>
        </p:blipFill>
        <p:spPr>
          <a:xfrm>
            <a:off x="7124700" y="5257800"/>
            <a:ext cx="1143000" cy="635000"/>
          </a:xfrm>
          <a:prstGeom prst="rect">
            <a:avLst/>
          </a:prstGeom>
        </p:spPr>
      </p:pic>
      <p:pic>
        <p:nvPicPr>
          <p:cNvPr id="13" name="Image 2" descr="Logo ANSUTEN">    </p:cNvPr>
          <p:cNvPicPr>
            <a:picLocks noChangeAspect="1"/>
          </p:cNvPicPr>
          <p:nvPr/>
        </p:nvPicPr>
        <p:blipFill>
          <a:blip r:embed="rId3"/>
          <a:srcRect l="-248" r="-248" t="0" b="0"/>
          <a:stretch/>
        </p:blipFill>
        <p:spPr>
          <a:xfrm>
            <a:off x="8420100" y="5232400"/>
            <a:ext cx="1651000" cy="685800"/>
          </a:xfrm>
          <a:prstGeom prst="rect">
            <a:avLst/>
          </a:prstGeom>
        </p:spPr>
      </p:pic>
      <p:pic>
        <p:nvPicPr>
          <p:cNvPr id="14" name="Image 3" descr="Logo Africa Digital Academy">    </p:cNvPr>
          <p:cNvPicPr>
            <a:picLocks noChangeAspect="1"/>
          </p:cNvPicPr>
          <p:nvPr/>
        </p:nvPicPr>
        <p:blipFill>
          <a:blip r:embed="rId4"/>
          <a:srcRect l="-697" r="-697" t="0" b="0"/>
          <a:stretch/>
        </p:blipFill>
        <p:spPr>
          <a:xfrm>
            <a:off x="10223500" y="5232400"/>
            <a:ext cx="952500" cy="685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VOTRE FORMATEUR</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Dr. Isaac Bayoh</a:t>
            </a:r>
            <a:endParaRPr lang="en-US" sz="3600" dirty="0"/>
          </a:p>
        </p:txBody>
      </p:sp>
      <p:sp>
        <p:nvSpPr>
          <p:cNvPr id="4" name="Shape 2"/>
          <p:cNvSpPr/>
          <p:nvPr/>
        </p:nvSpPr>
        <p:spPr>
          <a:xfrm>
            <a:off x="815975" y="1989386"/>
            <a:ext cx="5175250" cy="2533402"/>
          </a:xfrm>
          <a:prstGeom prst="roundRect">
            <a:avLst>
              <a:gd name="adj" fmla="val 3885"/>
            </a:avLst>
          </a:prstGeom>
          <a:solidFill>
            <a:srgbClr val="FBFAF6"/>
          </a:solidFill>
          <a:ln w="6350">
            <a:solidFill>
              <a:srgbClr val="E2DCCD"/>
            </a:solidFill>
            <a:prstDash val="solid"/>
          </a:ln>
        </p:spPr>
      </p:sp>
      <p:sp>
        <p:nvSpPr>
          <p:cNvPr id="5" name="Text 3"/>
          <p:cNvSpPr/>
          <p:nvPr/>
        </p:nvSpPr>
        <p:spPr>
          <a:xfrm>
            <a:off x="1073150" y="2246561"/>
            <a:ext cx="480072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Aujourd’hui</a:t>
            </a:r>
            <a:endParaRPr lang="en-US" sz="1600" dirty="0"/>
          </a:p>
        </p:txBody>
      </p:sp>
      <p:sp>
        <p:nvSpPr>
          <p:cNvPr id="6" name="Text 4"/>
          <p:cNvSpPr/>
          <p:nvPr/>
        </p:nvSpPr>
        <p:spPr>
          <a:xfrm>
            <a:off x="1073150" y="2566591"/>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4E52"/>
                </a:solidFill>
                <a:latin typeface="Public Sans" pitchFamily="34" charset="0"/>
                <a:ea typeface="Public Sans" pitchFamily="34" charset="-122"/>
                <a:cs typeface="Public Sans" pitchFamily="34" charset="-120"/>
              </a:rPr>
              <a:t>Fondateur, CEO et Chief AI Officer de FuturAfric, entreprise panafricaine d’IA basée à Abidjan</a:t>
            </a:r>
            <a:endParaRPr lang="en-US" sz="1400" dirty="0"/>
          </a:p>
        </p:txBody>
      </p:sp>
      <p:sp>
        <p:nvSpPr>
          <p:cNvPr id="7" name="Text 5"/>
          <p:cNvSpPr/>
          <p:nvPr/>
        </p:nvSpPr>
        <p:spPr>
          <a:xfrm>
            <a:off x="1073150" y="3158331"/>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4E52"/>
                </a:solidFill>
                <a:latin typeface="Public Sans" pitchFamily="34" charset="0"/>
                <a:ea typeface="Public Sans" pitchFamily="34" charset="-122"/>
                <a:cs typeface="Public Sans" pitchFamily="34" charset="-120"/>
              </a:rPr>
              <a:t>Architecte principal de la Stratégie nationale d’IA de Côte d’Ivoire (SNIA 2030)</a:t>
            </a:r>
            <a:endParaRPr lang="en-US" sz="1400" dirty="0"/>
          </a:p>
        </p:txBody>
      </p:sp>
      <p:sp>
        <p:nvSpPr>
          <p:cNvPr id="8" name="Text 6"/>
          <p:cNvSpPr/>
          <p:nvPr/>
        </p:nvSpPr>
        <p:spPr>
          <a:xfrm>
            <a:off x="1073150" y="3750072"/>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4E52"/>
                </a:solidFill>
                <a:latin typeface="Public Sans" pitchFamily="34" charset="0"/>
                <a:ea typeface="Public Sans" pitchFamily="34" charset="-122"/>
                <a:cs typeface="Public Sans" pitchFamily="34" charset="-120"/>
              </a:rPr>
              <a:t>Conseiller auprès de l’UNESCO, du PNUD et de la Banque mondiale</a:t>
            </a:r>
            <a:endParaRPr lang="en-US" sz="1400" dirty="0"/>
          </a:p>
        </p:txBody>
      </p:sp>
      <p:sp>
        <p:nvSpPr>
          <p:cNvPr id="9" name="Shape 7"/>
          <p:cNvSpPr/>
          <p:nvPr/>
        </p:nvSpPr>
        <p:spPr>
          <a:xfrm>
            <a:off x="6200775" y="1989386"/>
            <a:ext cx="5175250" cy="2533402"/>
          </a:xfrm>
          <a:prstGeom prst="roundRect">
            <a:avLst>
              <a:gd name="adj" fmla="val 3885"/>
            </a:avLst>
          </a:prstGeom>
          <a:solidFill>
            <a:srgbClr val="FBFAF6"/>
          </a:solidFill>
          <a:ln w="6350">
            <a:solidFill>
              <a:srgbClr val="E2DCCD"/>
            </a:solidFill>
            <a:prstDash val="solid"/>
          </a:ln>
        </p:spPr>
      </p:sp>
      <p:sp>
        <p:nvSpPr>
          <p:cNvPr id="10" name="Text 8"/>
          <p:cNvSpPr/>
          <p:nvPr/>
        </p:nvSpPr>
        <p:spPr>
          <a:xfrm>
            <a:off x="6457950" y="2246561"/>
            <a:ext cx="480072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Parcours</a:t>
            </a:r>
            <a:endParaRPr lang="en-US" sz="1600" dirty="0"/>
          </a:p>
        </p:txBody>
      </p:sp>
      <p:sp>
        <p:nvSpPr>
          <p:cNvPr id="11" name="Text 9"/>
          <p:cNvSpPr/>
          <p:nvPr/>
        </p:nvSpPr>
        <p:spPr>
          <a:xfrm>
            <a:off x="6457950" y="2566591"/>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4E52"/>
                </a:solidFill>
                <a:latin typeface="Public Sans" pitchFamily="34" charset="0"/>
                <a:ea typeface="Public Sans" pitchFamily="34" charset="-122"/>
                <a:cs typeface="Public Sans" pitchFamily="34" charset="-120"/>
              </a:rPr>
              <a:t>Ph.D. en sciences des données, The Ohio State University · Certificat exécutif du MIT</a:t>
            </a:r>
            <a:endParaRPr lang="en-US" sz="1400" dirty="0"/>
          </a:p>
        </p:txBody>
      </p:sp>
      <p:sp>
        <p:nvSpPr>
          <p:cNvPr id="12" name="Text 10"/>
          <p:cNvSpPr/>
          <p:nvPr/>
        </p:nvSpPr>
        <p:spPr>
          <a:xfrm>
            <a:off x="6457950" y="3158331"/>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4E52"/>
                </a:solidFill>
                <a:latin typeface="Public Sans" pitchFamily="34" charset="0"/>
                <a:ea typeface="Public Sans" pitchFamily="34" charset="-122"/>
                <a:cs typeface="Public Sans" pitchFamily="34" charset="-120"/>
              </a:rPr>
              <a:t>Fonctions de direction chez Microsoft, Levi Strauss &amp; Co. et Prudential Financial</a:t>
            </a:r>
            <a:endParaRPr lang="en-US" sz="1400" dirty="0"/>
          </a:p>
        </p:txBody>
      </p:sp>
      <p:sp>
        <p:nvSpPr>
          <p:cNvPr id="13" name="Text 11"/>
          <p:cNvSpPr/>
          <p:nvPr/>
        </p:nvSpPr>
        <p:spPr>
          <a:xfrm>
            <a:off x="6457950" y="3750072"/>
            <a:ext cx="4800727"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4E52"/>
                </a:solidFill>
                <a:latin typeface="Public Sans" pitchFamily="34" charset="0"/>
                <a:ea typeface="Public Sans" pitchFamily="34" charset="-122"/>
                <a:cs typeface="Public Sans" pitchFamily="34" charset="-120"/>
              </a:rPr>
              <a:t>Brevet américain (USPTO) en analyse du comportement humain par le Big Data</a:t>
            </a:r>
            <a:endParaRPr lang="en-US" sz="1400" dirty="0"/>
          </a:p>
        </p:txBody>
      </p:sp>
      <p:sp>
        <p:nvSpPr>
          <p:cNvPr id="14" name="Text 1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Masterclass IA · AI Open Days Conakry</a:t>
            </a:r>
            <a:endParaRPr lang="en-US" sz="1200" dirty="0"/>
          </a:p>
        </p:txBody>
      </p:sp>
      <p:sp>
        <p:nvSpPr>
          <p:cNvPr id="15" name="Text 1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4A24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E3236"/>
                </a:solidFill>
                <a:latin typeface="Public Sans" pitchFamily="34" charset="0"/>
                <a:ea typeface="Public Sans" pitchFamily="34" charset="-122"/>
                <a:cs typeface="Public Sans" pitchFamily="34" charset="-120"/>
              </a:rPr>
              <a:t>À VOUS · SONDAGE À MAIN LEVÉE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Levez la main si…</a:t>
            </a:r>
            <a:endParaRPr lang="en-US" sz="3600" dirty="0"/>
          </a:p>
        </p:txBody>
      </p:sp>
      <p:sp>
        <p:nvSpPr>
          <p:cNvPr id="4" name="Shape 2"/>
          <p:cNvSpPr/>
          <p:nvPr/>
        </p:nvSpPr>
        <p:spPr>
          <a:xfrm>
            <a:off x="812800" y="1986211"/>
            <a:ext cx="10566400" cy="1046460"/>
          </a:xfrm>
          <a:prstGeom prst="roundRect">
            <a:avLst>
              <a:gd name="adj" fmla="val 9709"/>
            </a:avLst>
          </a:prstGeom>
          <a:solidFill>
            <a:srgbClr val="F6E7C8"/>
          </a:solidFill>
          <a:ln/>
        </p:spPr>
      </p:sp>
      <p:sp>
        <p:nvSpPr>
          <p:cNvPr id="5" name="Text 3"/>
          <p:cNvSpPr/>
          <p:nvPr/>
        </p:nvSpPr>
        <p:spPr>
          <a:xfrm>
            <a:off x="1066800" y="2189411"/>
            <a:ext cx="431800" cy="665460"/>
          </a:xfrm>
          <a:prstGeom prst="rect">
            <a:avLst/>
          </a:prstGeom>
          <a:noFill/>
          <a:ln/>
        </p:spPr>
        <p:txBody>
          <a:bodyPr wrap="square" lIns="0" tIns="0" rIns="0" bIns="0" rtlCol="0" anchor="t">
            <a:normAutofit/>
          </a:bodyPr>
          <a:lstStyle/>
          <a:p>
            <a:pPr algn="l" indent="0" marL="0">
              <a:lnSpc>
                <a:spcPts val="5040"/>
              </a:lnSpc>
              <a:buNone/>
            </a:pPr>
            <a:r>
              <a:rPr lang="en-US" sz="3600" b="1" dirty="0">
                <a:solidFill>
                  <a:srgbClr val="2E3236"/>
                </a:solidFill>
                <a:latin typeface="EB Garamond" pitchFamily="18" charset="0"/>
                <a:ea typeface="EB Garamond" pitchFamily="18" charset="-122"/>
                <a:cs typeface="EB Garamond" pitchFamily="18" charset="-120"/>
              </a:rPr>
              <a:t>1</a:t>
            </a:r>
            <a:endParaRPr lang="en-US" sz="3600" dirty="0"/>
          </a:p>
        </p:txBody>
      </p:sp>
      <p:sp>
        <p:nvSpPr>
          <p:cNvPr id="6" name="Text 4"/>
          <p:cNvSpPr/>
          <p:nvPr/>
        </p:nvSpPr>
        <p:spPr>
          <a:xfrm>
            <a:off x="1701800" y="2344341"/>
            <a:ext cx="9057084"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2E3236"/>
                </a:solidFill>
                <a:latin typeface="Public Sans" pitchFamily="34" charset="0"/>
                <a:ea typeface="Public Sans" pitchFamily="34" charset="-122"/>
                <a:cs typeface="Public Sans" pitchFamily="34" charset="-120"/>
              </a:rPr>
              <a:t>… vous avez déjà utilisé un outil d’IA (ChatGPT, Copilot, Gemini…)</a:t>
            </a:r>
            <a:endParaRPr lang="en-US" sz="2000" dirty="0"/>
          </a:p>
        </p:txBody>
      </p:sp>
      <p:sp>
        <p:nvSpPr>
          <p:cNvPr id="7" name="Shape 5"/>
          <p:cNvSpPr/>
          <p:nvPr/>
        </p:nvSpPr>
        <p:spPr>
          <a:xfrm>
            <a:off x="812800" y="3185071"/>
            <a:ext cx="10566400" cy="1046460"/>
          </a:xfrm>
          <a:prstGeom prst="roundRect">
            <a:avLst>
              <a:gd name="adj" fmla="val 9709"/>
            </a:avLst>
          </a:prstGeom>
          <a:solidFill>
            <a:srgbClr val="F6E7C8"/>
          </a:solidFill>
          <a:ln/>
        </p:spPr>
      </p:sp>
      <p:sp>
        <p:nvSpPr>
          <p:cNvPr id="8" name="Text 6"/>
          <p:cNvSpPr/>
          <p:nvPr/>
        </p:nvSpPr>
        <p:spPr>
          <a:xfrm>
            <a:off x="1066800" y="3388271"/>
            <a:ext cx="431800" cy="665460"/>
          </a:xfrm>
          <a:prstGeom prst="rect">
            <a:avLst/>
          </a:prstGeom>
          <a:noFill/>
          <a:ln/>
        </p:spPr>
        <p:txBody>
          <a:bodyPr wrap="square" lIns="0" tIns="0" rIns="0" bIns="0" rtlCol="0" anchor="t">
            <a:normAutofit/>
          </a:bodyPr>
          <a:lstStyle/>
          <a:p>
            <a:pPr algn="l" indent="0" marL="0">
              <a:lnSpc>
                <a:spcPts val="5040"/>
              </a:lnSpc>
              <a:buNone/>
            </a:pPr>
            <a:r>
              <a:rPr lang="en-US" sz="3600" b="1" dirty="0">
                <a:solidFill>
                  <a:srgbClr val="2E3236"/>
                </a:solidFill>
                <a:latin typeface="EB Garamond" pitchFamily="18" charset="0"/>
                <a:ea typeface="EB Garamond" pitchFamily="18" charset="-122"/>
                <a:cs typeface="EB Garamond" pitchFamily="18" charset="-120"/>
              </a:rPr>
              <a:t>2</a:t>
            </a:r>
            <a:endParaRPr lang="en-US" sz="3600" dirty="0"/>
          </a:p>
        </p:txBody>
      </p:sp>
      <p:sp>
        <p:nvSpPr>
          <p:cNvPr id="9" name="Text 7"/>
          <p:cNvSpPr/>
          <p:nvPr/>
        </p:nvSpPr>
        <p:spPr>
          <a:xfrm>
            <a:off x="1701800" y="3543201"/>
            <a:ext cx="8993267"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2E3236"/>
                </a:solidFill>
                <a:latin typeface="Public Sans" pitchFamily="34" charset="0"/>
                <a:ea typeface="Public Sans" pitchFamily="34" charset="-122"/>
                <a:cs typeface="Public Sans" pitchFamily="34" charset="-120"/>
              </a:rPr>
              <a:t>… vous l’utilisez au moins une fois par semaine pour votre travail</a:t>
            </a:r>
            <a:endParaRPr lang="en-US" sz="2000" dirty="0"/>
          </a:p>
        </p:txBody>
      </p:sp>
      <p:sp>
        <p:nvSpPr>
          <p:cNvPr id="10" name="Shape 8"/>
          <p:cNvSpPr/>
          <p:nvPr/>
        </p:nvSpPr>
        <p:spPr>
          <a:xfrm>
            <a:off x="812800" y="4383931"/>
            <a:ext cx="10566400" cy="1046460"/>
          </a:xfrm>
          <a:prstGeom prst="roundRect">
            <a:avLst>
              <a:gd name="adj" fmla="val 9709"/>
            </a:avLst>
          </a:prstGeom>
          <a:solidFill>
            <a:srgbClr val="F6E7C8"/>
          </a:solidFill>
          <a:ln/>
        </p:spPr>
      </p:sp>
      <p:sp>
        <p:nvSpPr>
          <p:cNvPr id="11" name="Text 9"/>
          <p:cNvSpPr/>
          <p:nvPr/>
        </p:nvSpPr>
        <p:spPr>
          <a:xfrm>
            <a:off x="1066800" y="4587131"/>
            <a:ext cx="431800" cy="665460"/>
          </a:xfrm>
          <a:prstGeom prst="rect">
            <a:avLst/>
          </a:prstGeom>
          <a:noFill/>
          <a:ln/>
        </p:spPr>
        <p:txBody>
          <a:bodyPr wrap="square" lIns="0" tIns="0" rIns="0" bIns="0" rtlCol="0" anchor="t">
            <a:normAutofit/>
          </a:bodyPr>
          <a:lstStyle/>
          <a:p>
            <a:pPr algn="l" indent="0" marL="0">
              <a:lnSpc>
                <a:spcPts val="5040"/>
              </a:lnSpc>
              <a:buNone/>
            </a:pPr>
            <a:r>
              <a:rPr lang="en-US" sz="3600" b="1" dirty="0">
                <a:solidFill>
                  <a:srgbClr val="2E3236"/>
                </a:solidFill>
                <a:latin typeface="EB Garamond" pitchFamily="18" charset="0"/>
                <a:ea typeface="EB Garamond" pitchFamily="18" charset="-122"/>
                <a:cs typeface="EB Garamond" pitchFamily="18" charset="-120"/>
              </a:rPr>
              <a:t>3</a:t>
            </a:r>
            <a:endParaRPr lang="en-US" sz="3600" dirty="0"/>
          </a:p>
        </p:txBody>
      </p:sp>
      <p:sp>
        <p:nvSpPr>
          <p:cNvPr id="12" name="Text 10"/>
          <p:cNvSpPr/>
          <p:nvPr/>
        </p:nvSpPr>
        <p:spPr>
          <a:xfrm>
            <a:off x="1701800" y="4742061"/>
            <a:ext cx="9677400"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2E3236"/>
                </a:solidFill>
                <a:latin typeface="Public Sans" pitchFamily="34" charset="0"/>
                <a:ea typeface="Public Sans" pitchFamily="34" charset="-122"/>
                <a:cs typeface="Public Sans" pitchFamily="34" charset="-120"/>
              </a:rPr>
              <a:t>… l’IA vous a déjà donné une réponse fausse, avec beaucoup d’assurance</a:t>
            </a:r>
            <a:endParaRPr lang="en-US" sz="2000" dirty="0"/>
          </a:p>
        </p:txBody>
      </p:sp>
      <p:sp>
        <p:nvSpPr>
          <p:cNvPr id="13" name="Text 1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2E3236"/>
                </a:solidFill>
                <a:latin typeface="Public Sans" pitchFamily="34" charset="0"/>
                <a:ea typeface="Public Sans" pitchFamily="34" charset="-122"/>
                <a:cs typeface="Public Sans"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NOTRE CONTRAT DE LA MATINÉE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À 12h30, vous repartirez avec trois choses</a:t>
            </a:r>
            <a:endParaRPr lang="en-US" sz="3600" dirty="0"/>
          </a:p>
        </p:txBody>
      </p:sp>
      <p:sp>
        <p:nvSpPr>
          <p:cNvPr id="4" name="Shape 2"/>
          <p:cNvSpPr/>
          <p:nvPr/>
        </p:nvSpPr>
        <p:spPr>
          <a:xfrm>
            <a:off x="815975" y="1989386"/>
            <a:ext cx="3380284" cy="2262981"/>
          </a:xfrm>
          <a:prstGeom prst="roundRect">
            <a:avLst>
              <a:gd name="adj" fmla="val 4349"/>
            </a:avLst>
          </a:prstGeom>
          <a:solidFill>
            <a:srgbClr val="FBFAF6"/>
          </a:solidFill>
          <a:ln w="6350">
            <a:solidFill>
              <a:srgbClr val="E2DCCD"/>
            </a:solidFill>
            <a:prstDash val="solid"/>
          </a:ln>
        </p:spPr>
      </p:sp>
      <p:sp>
        <p:nvSpPr>
          <p:cNvPr id="5" name="Text 3"/>
          <p:cNvSpPr/>
          <p:nvPr/>
        </p:nvSpPr>
        <p:spPr>
          <a:xfrm>
            <a:off x="1073150" y="2246561"/>
            <a:ext cx="2951912" cy="523230"/>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8A6420"/>
                </a:solidFill>
                <a:latin typeface="EB Garamond" pitchFamily="18" charset="0"/>
                <a:ea typeface="EB Garamond" pitchFamily="18" charset="-122"/>
                <a:cs typeface="EB Garamond" pitchFamily="18" charset="-120"/>
              </a:rPr>
              <a:t>01</a:t>
            </a:r>
            <a:endParaRPr lang="en-US" sz="2800" dirty="0"/>
          </a:p>
        </p:txBody>
      </p:sp>
      <p:sp>
        <p:nvSpPr>
          <p:cNvPr id="6" name="Text 4"/>
          <p:cNvSpPr/>
          <p:nvPr/>
        </p:nvSpPr>
        <p:spPr>
          <a:xfrm>
            <a:off x="1073150" y="2845991"/>
            <a:ext cx="295191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2E3236"/>
                </a:solidFill>
                <a:latin typeface="Public Sans" pitchFamily="34" charset="0"/>
                <a:ea typeface="Public Sans" pitchFamily="34" charset="-122"/>
                <a:cs typeface="Public Sans" pitchFamily="34" charset="-120"/>
              </a:rPr>
              <a:t>Comprendre</a:t>
            </a:r>
            <a:endParaRPr lang="en-US" sz="1800" dirty="0"/>
          </a:p>
        </p:txBody>
      </p:sp>
      <p:sp>
        <p:nvSpPr>
          <p:cNvPr id="7" name="Text 5"/>
          <p:cNvSpPr/>
          <p:nvPr/>
        </p:nvSpPr>
        <p:spPr>
          <a:xfrm>
            <a:off x="1073150" y="3221881"/>
            <a:ext cx="2951912"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4E52"/>
                </a:solidFill>
                <a:latin typeface="Public Sans" pitchFamily="34" charset="0"/>
                <a:ea typeface="Public Sans" pitchFamily="34" charset="-122"/>
                <a:cs typeface="Public Sans" pitchFamily="34" charset="-120"/>
              </a:rPr>
              <a:t>Ce que l’IA est, ce qu’elle n’est pas, et où elle aide vraiment l’administration</a:t>
            </a:r>
            <a:endParaRPr lang="en-US" sz="1400" dirty="0"/>
          </a:p>
        </p:txBody>
      </p:sp>
      <p:sp>
        <p:nvSpPr>
          <p:cNvPr id="8" name="Shape 6"/>
          <p:cNvSpPr/>
          <p:nvPr/>
        </p:nvSpPr>
        <p:spPr>
          <a:xfrm>
            <a:off x="4405809" y="1989386"/>
            <a:ext cx="3380333" cy="2262981"/>
          </a:xfrm>
          <a:prstGeom prst="roundRect">
            <a:avLst>
              <a:gd name="adj" fmla="val 4349"/>
            </a:avLst>
          </a:prstGeom>
          <a:solidFill>
            <a:srgbClr val="FBFAF6"/>
          </a:solidFill>
          <a:ln w="6350">
            <a:solidFill>
              <a:srgbClr val="E2DCCD"/>
            </a:solidFill>
            <a:prstDash val="solid"/>
          </a:ln>
        </p:spPr>
      </p:sp>
      <p:sp>
        <p:nvSpPr>
          <p:cNvPr id="9" name="Text 7"/>
          <p:cNvSpPr/>
          <p:nvPr/>
        </p:nvSpPr>
        <p:spPr>
          <a:xfrm>
            <a:off x="4662984" y="2246561"/>
            <a:ext cx="2951963" cy="523230"/>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8A6420"/>
                </a:solidFill>
                <a:latin typeface="EB Garamond" pitchFamily="18" charset="0"/>
                <a:ea typeface="EB Garamond" pitchFamily="18" charset="-122"/>
                <a:cs typeface="EB Garamond" pitchFamily="18" charset="-120"/>
              </a:rPr>
              <a:t>02</a:t>
            </a:r>
            <a:endParaRPr lang="en-US" sz="2800" dirty="0"/>
          </a:p>
        </p:txBody>
      </p:sp>
      <p:sp>
        <p:nvSpPr>
          <p:cNvPr id="10" name="Text 8"/>
          <p:cNvSpPr/>
          <p:nvPr/>
        </p:nvSpPr>
        <p:spPr>
          <a:xfrm>
            <a:off x="4662984" y="2845991"/>
            <a:ext cx="2951963"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2E3236"/>
                </a:solidFill>
                <a:latin typeface="Public Sans" pitchFamily="34" charset="0"/>
                <a:ea typeface="Public Sans" pitchFamily="34" charset="-122"/>
                <a:cs typeface="Public Sans" pitchFamily="34" charset="-120"/>
              </a:rPr>
              <a:t>Pratiquer</a:t>
            </a:r>
            <a:endParaRPr lang="en-US" sz="1800" dirty="0"/>
          </a:p>
        </p:txBody>
      </p:sp>
      <p:sp>
        <p:nvSpPr>
          <p:cNvPr id="11" name="Text 9"/>
          <p:cNvSpPr/>
          <p:nvPr/>
        </p:nvSpPr>
        <p:spPr>
          <a:xfrm>
            <a:off x="4662984" y="3221881"/>
            <a:ext cx="2951963"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4E52"/>
                </a:solidFill>
                <a:latin typeface="Public Sans" pitchFamily="34" charset="0"/>
                <a:ea typeface="Public Sans" pitchFamily="34" charset="-122"/>
                <a:cs typeface="Public Sans" pitchFamily="34" charset="-120"/>
              </a:rPr>
              <a:t>Une méthode simple pour formuler vos demandes, et six cas d’usage prêts à l’emploi</a:t>
            </a:r>
            <a:endParaRPr lang="en-US" sz="1400" dirty="0"/>
          </a:p>
        </p:txBody>
      </p:sp>
      <p:sp>
        <p:nvSpPr>
          <p:cNvPr id="12" name="Shape 10"/>
          <p:cNvSpPr/>
          <p:nvPr/>
        </p:nvSpPr>
        <p:spPr>
          <a:xfrm>
            <a:off x="7995692" y="1989386"/>
            <a:ext cx="3380284" cy="2262981"/>
          </a:xfrm>
          <a:prstGeom prst="roundRect">
            <a:avLst>
              <a:gd name="adj" fmla="val 4349"/>
            </a:avLst>
          </a:prstGeom>
          <a:solidFill>
            <a:srgbClr val="FBFAF6"/>
          </a:solidFill>
          <a:ln w="6350">
            <a:solidFill>
              <a:srgbClr val="E2DCCD"/>
            </a:solidFill>
            <a:prstDash val="solid"/>
          </a:ln>
        </p:spPr>
      </p:sp>
      <p:sp>
        <p:nvSpPr>
          <p:cNvPr id="13" name="Text 11"/>
          <p:cNvSpPr/>
          <p:nvPr/>
        </p:nvSpPr>
        <p:spPr>
          <a:xfrm>
            <a:off x="8252867" y="2246561"/>
            <a:ext cx="2951912" cy="523230"/>
          </a:xfrm>
          <a:prstGeom prst="rect">
            <a:avLst/>
          </a:prstGeom>
          <a:noFill/>
          <a:ln/>
        </p:spPr>
        <p:txBody>
          <a:bodyPr wrap="square" lIns="0" tIns="0" rIns="0" bIns="0" rtlCol="0" anchor="t">
            <a:normAutofit/>
          </a:bodyPr>
          <a:lstStyle/>
          <a:p>
            <a:pPr algn="l" indent="0" marL="0">
              <a:lnSpc>
                <a:spcPts val="3920"/>
              </a:lnSpc>
              <a:buNone/>
            </a:pPr>
            <a:r>
              <a:rPr lang="en-US" sz="2800" b="1" dirty="0">
                <a:solidFill>
                  <a:srgbClr val="8A6420"/>
                </a:solidFill>
                <a:latin typeface="EB Garamond" pitchFamily="18" charset="0"/>
                <a:ea typeface="EB Garamond" pitchFamily="18" charset="-122"/>
                <a:cs typeface="EB Garamond" pitchFamily="18" charset="-120"/>
              </a:rPr>
              <a:t>03</a:t>
            </a:r>
            <a:endParaRPr lang="en-US" sz="2800" dirty="0"/>
          </a:p>
        </p:txBody>
      </p:sp>
      <p:sp>
        <p:nvSpPr>
          <p:cNvPr id="14" name="Text 12"/>
          <p:cNvSpPr/>
          <p:nvPr/>
        </p:nvSpPr>
        <p:spPr>
          <a:xfrm>
            <a:off x="8252867" y="2845991"/>
            <a:ext cx="295191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2E3236"/>
                </a:solidFill>
                <a:latin typeface="Public Sans" pitchFamily="34" charset="0"/>
                <a:ea typeface="Public Sans" pitchFamily="34" charset="-122"/>
                <a:cs typeface="Public Sans" pitchFamily="34" charset="-120"/>
              </a:rPr>
              <a:t>Agir</a:t>
            </a:r>
            <a:endParaRPr lang="en-US" sz="1800" dirty="0"/>
          </a:p>
        </p:txBody>
      </p:sp>
      <p:sp>
        <p:nvSpPr>
          <p:cNvPr id="15" name="Text 13"/>
          <p:cNvSpPr/>
          <p:nvPr/>
        </p:nvSpPr>
        <p:spPr>
          <a:xfrm>
            <a:off x="8252867" y="3221881"/>
            <a:ext cx="2951912" cy="79871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4A4E52"/>
                </a:solidFill>
                <a:latin typeface="Public Sans" pitchFamily="34" charset="0"/>
                <a:ea typeface="Public Sans" pitchFamily="34" charset="-122"/>
                <a:cs typeface="Public Sans" pitchFamily="34" charset="-120"/>
              </a:rPr>
              <a:t>Des règles d’or pour un usage responsable, et une première action à mener dès lundi</a:t>
            </a:r>
            <a:endParaRPr lang="en-US" sz="1400" dirty="0"/>
          </a:p>
        </p:txBody>
      </p:sp>
      <p:sp>
        <p:nvSpPr>
          <p:cNvPr id="16"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Téléphones autorisés — pour photographier les exemples de demandes</a:t>
            </a:r>
            <a:endParaRPr lang="en-US" sz="1200" dirty="0"/>
          </a:p>
        </p:txBody>
      </p:sp>
      <p:sp>
        <p:nvSpPr>
          <p:cNvPr id="17" name="Text 1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PROGRAMME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Le déroulé de la matinée</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3302000"/>
        </p:xfrm>
        <a:graphic>
          <a:graphicData uri="http://schemas.openxmlformats.org/drawingml/2006/table">
            <a:tbl>
              <a:tblPr/>
              <a:tblGrid>
                <a:gridCol w="2321814"/>
                <a:gridCol w="5487924"/>
                <a:gridCol w="2743962"/>
              </a:tblGrid>
              <a:tr h="412750">
                <a:tc>
                  <a:txBody>
                    <a:bodyPr/>
                    <a:lstStyle/>
                    <a:p>
                      <a:pPr indent="0" marL="0">
                        <a:lnSpc>
                          <a:spcPts val="2100"/>
                        </a:lnSpc>
                        <a:buNone/>
                      </a:pPr>
                      <a:r>
                        <a:rPr lang="en-US" sz="1500" b="1" dirty="0">
                          <a:solidFill>
                            <a:srgbClr val="F6F3EC"/>
                          </a:solidFill>
                          <a:latin typeface="Public Sans" pitchFamily="34" charset="0"/>
                          <a:ea typeface="Public Sans" pitchFamily="34" charset="-122"/>
                          <a:cs typeface="Public Sans" pitchFamily="34" charset="-120"/>
                        </a:rPr>
                        <a:t>Horaire</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282B2E"/>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282B2E"/>
                      </a:solidFill>
                      <a:prstDash val="solid"/>
                      <a:round/>
                      <a:headEnd type="none" w="med" len="med"/>
                      <a:tailEnd type="none" w="med" len="med"/>
                    </a:lnB>
                    <a:solidFill>
                      <a:srgbClr val="2E3236"/>
                    </a:solidFill>
                  </a:tcPr>
                </a:tc>
                <a:tc>
                  <a:txBody>
                    <a:bodyPr/>
                    <a:lstStyle/>
                    <a:p>
                      <a:pPr indent="0" marL="0">
                        <a:lnSpc>
                          <a:spcPts val="2100"/>
                        </a:lnSpc>
                        <a:buNone/>
                      </a:pPr>
                      <a:r>
                        <a:rPr lang="en-US" sz="1500" b="1" dirty="0">
                          <a:solidFill>
                            <a:srgbClr val="F6F3EC"/>
                          </a:solidFill>
                          <a:latin typeface="Public Sans" pitchFamily="34" charset="0"/>
                          <a:ea typeface="Public Sans" pitchFamily="34" charset="-122"/>
                          <a:cs typeface="Public Sans" pitchFamily="34" charset="-120"/>
                        </a:rPr>
                        <a:t>Séquence</a:t>
                      </a:r>
                      <a:endParaRPr lang="en-US" sz="1500" dirty="0">
                        <a:latin typeface="Public Sans" charset="0"/>
                        <a:ea typeface="Public Sans" charset="0"/>
                        <a:cs typeface="Public Sans" charset="0"/>
                      </a:endParaRPr>
                    </a:p>
                  </a:txBody>
                  <a:tcPr marL="66675" marR="66675" marT="66675" marB="66675" anchor="t">
                    <a:lnL w="12700" cap="flat" cmpd="sng" algn="ctr">
                      <a:solidFill>
                        <a:srgbClr val="282B2E"/>
                      </a:solidFill>
                      <a:prstDash val="solid"/>
                      <a:round/>
                      <a:headEnd type="none" w="med" len="med"/>
                      <a:tailEnd type="none" w="med" len="med"/>
                    </a:lnL>
                    <a:lnR w="12700" cap="flat" cmpd="sng" algn="ctr">
                      <a:solidFill>
                        <a:srgbClr val="282B2E"/>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282B2E"/>
                      </a:solidFill>
                      <a:prstDash val="solid"/>
                      <a:round/>
                      <a:headEnd type="none" w="med" len="med"/>
                      <a:tailEnd type="none" w="med" len="med"/>
                    </a:lnB>
                    <a:solidFill>
                      <a:srgbClr val="2E3236"/>
                    </a:solidFill>
                  </a:tcPr>
                </a:tc>
                <a:tc>
                  <a:txBody>
                    <a:bodyPr/>
                    <a:lstStyle/>
                    <a:p>
                      <a:pPr indent="0" marL="0">
                        <a:lnSpc>
                          <a:spcPts val="2100"/>
                        </a:lnSpc>
                        <a:buNone/>
                      </a:pPr>
                      <a:r>
                        <a:rPr lang="en-US" sz="1500" b="1" dirty="0">
                          <a:solidFill>
                            <a:srgbClr val="F6F3EC"/>
                          </a:solidFill>
                          <a:latin typeface="Public Sans" pitchFamily="34" charset="0"/>
                          <a:ea typeface="Public Sans" pitchFamily="34" charset="-122"/>
                          <a:cs typeface="Public Sans" pitchFamily="34" charset="-120"/>
                        </a:rPr>
                        <a:t>Format</a:t>
                      </a:r>
                      <a:endParaRPr lang="en-US" sz="1500" dirty="0">
                        <a:latin typeface="Public Sans" charset="0"/>
                        <a:ea typeface="Public Sans" charset="0"/>
                        <a:cs typeface="Public Sans" charset="0"/>
                      </a:endParaRPr>
                    </a:p>
                  </a:txBody>
                  <a:tcPr marL="66675" marR="66675" marT="66675" marB="66675" anchor="t">
                    <a:lnL w="12700" cap="flat" cmpd="sng" algn="ctr">
                      <a:solidFill>
                        <a:srgbClr val="282B2E"/>
                      </a:solidFill>
                      <a:prstDash val="solid"/>
                      <a:round/>
                      <a:headEnd type="none" w="med" len="med"/>
                      <a:tailEnd type="none" w="med" len="med"/>
                    </a:lnL>
                    <a:lnR w="12700" cap="flat" cmpd="sng" algn="ctr">
                      <a:solidFill>
                        <a:srgbClr val="282B2E"/>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282B2E"/>
                      </a:solidFill>
                      <a:prstDash val="solid"/>
                      <a:round/>
                      <a:headEnd type="none" w="med" len="med"/>
                      <a:tailEnd type="none" w="med" len="med"/>
                    </a:lnB>
                    <a:solidFill>
                      <a:srgbClr val="2E3236"/>
                    </a:solidFill>
                  </a:tcPr>
                </a:tc>
              </a:tr>
              <a:tr h="412750">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09h20 – 10h05</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282B2E"/>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Masterclass 1 · Comprendre l’IA</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282B2E"/>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Exposé interactif</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282B2E"/>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412750">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10h05 – 10h25</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Questions – réponses</a:t>
                      </a:r>
                      <a:endParaRPr lang="en-US" sz="1500" dirty="0">
                        <a:latin typeface="Public Sans" charset="0"/>
                        <a:ea typeface="Public Sans" charset="0"/>
                        <a:cs typeface="Public Sans" charset="0"/>
                      </a:endParaRPr>
                    </a:p>
                  </a:txBody>
                  <a:tcPr marL="66675" marR="66675" marT="66675" marB="6667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Échange</a:t>
                      </a:r>
                      <a:endParaRPr lang="en-US" sz="1500" dirty="0">
                        <a:latin typeface="Public Sans" charset="0"/>
                        <a:ea typeface="Public Sans" charset="0"/>
                        <a:cs typeface="Public Sans" charset="0"/>
                      </a:endParaRPr>
                    </a:p>
                  </a:txBody>
                  <a:tcPr marL="66675" marR="66675" marT="66675" marB="6667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r>
              <a:tr h="412750">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10h25 – 11h10</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Masterclass 2 · Cas pratiques</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Ateliers en binôme</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412750">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11h10 – 11h30</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Questions – réponses</a:t>
                      </a:r>
                      <a:endParaRPr lang="en-US" sz="1500" dirty="0">
                        <a:latin typeface="Public Sans" charset="0"/>
                        <a:ea typeface="Public Sans" charset="0"/>
                        <a:cs typeface="Public Sans" charset="0"/>
                      </a:endParaRPr>
                    </a:p>
                  </a:txBody>
                  <a:tcPr marL="66675" marR="66675" marT="66675" marB="6667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Échange</a:t>
                      </a:r>
                      <a:endParaRPr lang="en-US" sz="1500" dirty="0">
                        <a:latin typeface="Public Sans" charset="0"/>
                        <a:ea typeface="Public Sans" charset="0"/>
                        <a:cs typeface="Public Sans" charset="0"/>
                      </a:endParaRPr>
                    </a:p>
                  </a:txBody>
                  <a:tcPr marL="66675" marR="66675" marT="66675" marB="6667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r>
              <a:tr h="412750">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11h30 – 11h50</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Démonstration d’outils d’IA générative</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En direct</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412750">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11h50 – 12h10</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Adoption responsable de l’IA</a:t>
                      </a:r>
                      <a:endParaRPr lang="en-US" sz="1500" dirty="0">
                        <a:latin typeface="Public Sans" charset="0"/>
                        <a:ea typeface="Public Sans" charset="0"/>
                        <a:cs typeface="Public Sans" charset="0"/>
                      </a:endParaRPr>
                    </a:p>
                  </a:txBody>
                  <a:tcPr marL="66675" marR="66675" marT="66675" marB="6667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Recommandations</a:t>
                      </a:r>
                      <a:endParaRPr lang="en-US" sz="1500" dirty="0">
                        <a:latin typeface="Public Sans" charset="0"/>
                        <a:ea typeface="Public Sans" charset="0"/>
                        <a:cs typeface="Public Sans" charset="0"/>
                      </a:endParaRPr>
                    </a:p>
                  </a:txBody>
                  <a:tcPr marL="66675" marR="66675" marT="66675" marB="6667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r>
              <a:tr h="412750">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12h10 – 12h30</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Clôture officielle</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Photo de famille</a:t>
                      </a:r>
                      <a:endParaRPr lang="en-US" sz="1500" dirty="0">
                        <a:latin typeface="Public Sans" charset="0"/>
                        <a:ea typeface="Public Sans" charset="0"/>
                        <a:cs typeface="Public Sans" charset="0"/>
                      </a:endParaRPr>
                    </a:p>
                  </a:txBody>
                  <a:tcPr marL="66675" marR="66675" marT="66675" marB="6667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bl>
          </a:graphicData>
        </a:graphic>
      </p:graphicFrame>
      <p:sp>
        <p:nvSpPr>
          <p:cNvPr id="5" name="Text 2"/>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Masterclass IA · AI Open Days Conakry</a:t>
            </a:r>
            <a:endParaRPr lang="en-US" sz="1200" dirty="0"/>
          </a:p>
        </p:txBody>
      </p:sp>
      <p:sp>
        <p:nvSpPr>
          <p:cNvPr id="6" name="Text 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E3236"/>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Text 1"/>
          <p:cNvSpPr/>
          <p:nvPr/>
        </p:nvSpPr>
        <p:spPr>
          <a:xfrm>
            <a:off x="812800" y="181739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D4A24C"/>
                </a:solidFill>
                <a:latin typeface="Public Sans" pitchFamily="34" charset="0"/>
                <a:ea typeface="Public Sans" pitchFamily="34" charset="-122"/>
                <a:cs typeface="Public Sans" pitchFamily="34" charset="-120"/>
              </a:rPr>
              <a:t>MASTERCLASS 1 · 09H20 – 10H05</a:t>
            </a:r>
            <a:endParaRPr lang="en-US" sz="1200" dirty="0"/>
          </a:p>
        </p:txBody>
      </p:sp>
      <p:sp>
        <p:nvSpPr>
          <p:cNvPr id="4" name="Text 2"/>
          <p:cNvSpPr/>
          <p:nvPr/>
        </p:nvSpPr>
        <p:spPr>
          <a:xfrm>
            <a:off x="812800" y="2233910"/>
            <a:ext cx="10883392" cy="1295400"/>
          </a:xfrm>
          <a:prstGeom prst="rect">
            <a:avLst/>
          </a:prstGeom>
          <a:noFill/>
          <a:ln/>
        </p:spPr>
        <p:txBody>
          <a:bodyPr wrap="square" lIns="0" tIns="0" rIns="0" bIns="0" rtlCol="0" anchor="t">
            <a:normAutofit/>
          </a:bodyPr>
          <a:lstStyle/>
          <a:p>
            <a:pPr algn="l" indent="0" marL="0">
              <a:lnSpc>
                <a:spcPts val="10000"/>
              </a:lnSpc>
              <a:buNone/>
            </a:pPr>
            <a:r>
              <a:rPr lang="en-US" sz="10000" b="1" dirty="0">
                <a:solidFill>
                  <a:srgbClr val="D4A24C"/>
                </a:solidFill>
                <a:latin typeface="EB Garamond" pitchFamily="18" charset="0"/>
                <a:ea typeface="EB Garamond" pitchFamily="18" charset="-122"/>
                <a:cs typeface="EB Garamond" pitchFamily="18" charset="-120"/>
              </a:rPr>
              <a:t>01</a:t>
            </a:r>
            <a:endParaRPr lang="en-US" sz="10000" dirty="0"/>
          </a:p>
        </p:txBody>
      </p:sp>
      <p:sp>
        <p:nvSpPr>
          <p:cNvPr id="5" name="Text 3"/>
          <p:cNvSpPr/>
          <p:nvPr>
            <p:ph type="title"/>
          </p:nvPr>
        </p:nvSpPr>
        <p:spPr>
          <a:xfrm>
            <a:off x="812800" y="3707110"/>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3EC"/>
                </a:solidFill>
                <a:latin typeface="EB Garamond" pitchFamily="18" charset="0"/>
                <a:ea typeface="EB Garamond" pitchFamily="18" charset="-122"/>
                <a:cs typeface="EB Garamond" pitchFamily="18" charset="-120"/>
              </a:rPr>
              <a:t>Comprendre l’IA</a:t>
            </a:r>
            <a:endParaRPr lang="en-US" sz="6000" dirty="0"/>
          </a:p>
        </p:txBody>
      </p:sp>
      <p:sp>
        <p:nvSpPr>
          <p:cNvPr id="6" name="Text 4"/>
          <p:cNvSpPr/>
          <p:nvPr/>
        </p:nvSpPr>
        <p:spPr>
          <a:xfrm>
            <a:off x="812800" y="4710410"/>
            <a:ext cx="8502650"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C9CDD1"/>
                </a:solidFill>
                <a:latin typeface="Public Sans" pitchFamily="34" charset="0"/>
                <a:ea typeface="Public Sans" pitchFamily="34" charset="-122"/>
                <a:cs typeface="Public Sans" pitchFamily="34" charset="-120"/>
              </a:rPr>
              <a:t>L’IA au service de la modernisation de l’administration publique</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6F3EC"/>
        </a:solidFill>
      </p:bgPr>
    </p:bg>
    <p:spTree>
      <p:nvGrpSpPr>
        <p:cNvPr id="1" name=""/>
        <p:cNvGrpSpPr/>
        <p:nvPr/>
      </p:nvGrpSpPr>
      <p:grpSpPr>
        <a:xfrm>
          <a:off x="0" y="0"/>
          <a:ext cx="0" cy="0"/>
          <a:chOff x="0" y="0"/>
          <a:chExt cx="0" cy="0"/>
        </a:xfrm>
      </p:grpSpPr>
      <p:sp>
        <p:nvSpPr>
          <p:cNvPr id="2" name="Shape 0"/>
          <p:cNvSpPr/>
          <p:nvPr/>
        </p:nvSpPr>
        <p:spPr>
          <a:xfrm>
            <a:off x="812800" y="1803400"/>
            <a:ext cx="762000" cy="50800"/>
          </a:xfrm>
          <a:prstGeom prst="rect">
            <a:avLst/>
          </a:prstGeom>
          <a:solidFill>
            <a:srgbClr val="D4A24C"/>
          </a:solidFill>
          <a:ln/>
        </p:spPr>
      </p:sp>
      <p:sp>
        <p:nvSpPr>
          <p:cNvPr id="3" name="Text 1"/>
          <p:cNvSpPr/>
          <p:nvPr>
            <p:ph type="title"/>
          </p:nvPr>
        </p:nvSpPr>
        <p:spPr>
          <a:xfrm>
            <a:off x="812800" y="2159000"/>
            <a:ext cx="10464800" cy="2128490"/>
          </a:xfrm>
          <a:prstGeom prst="rect">
            <a:avLst/>
          </a:prstGeom>
          <a:noFill/>
          <a:ln/>
        </p:spPr>
        <p:txBody>
          <a:bodyPr wrap="square" lIns="0" tIns="0" rIns="0" bIns="0" rtlCol="0" anchor="t">
            <a:normAutofit/>
          </a:bodyPr>
          <a:lstStyle/>
          <a:p>
            <a:pPr algn="l" indent="0" marL="0">
              <a:lnSpc>
                <a:spcPts val="5520"/>
              </a:lnSpc>
              <a:buNone/>
            </a:pPr>
            <a:r>
              <a:rPr lang="en-US" sz="4800" b="0" i="0" dirty="0">
                <a:solidFill>
                  <a:srgbClr val="2E3236"/>
                </a:solidFill>
                <a:latin typeface="EB Garamond" pitchFamily="18" charset="0"/>
                <a:ea typeface="EB Garamond" pitchFamily="18" charset="-122"/>
                <a:cs typeface="EB Garamond" pitchFamily="18" charset="-120"/>
              </a:rPr>
              <a:t>L’IA est un assistant. La décision, la signature et la responsabilité restent </a:t>
            </a:r>
            <a:r>
              <a:rPr lang="en-US" sz="4800" b="0" i="1" dirty="0">
                <a:solidFill>
                  <a:srgbClr val="2E3236"/>
                </a:solidFill>
                <a:latin typeface="EB Garamond" pitchFamily="18" charset="0"/>
                <a:ea typeface="EB Garamond" pitchFamily="18" charset="-122"/>
                <a:cs typeface="EB Garamond" pitchFamily="18" charset="-120"/>
              </a:rPr>
              <a:t>humaines</a:t>
            </a:r>
            <a:r>
              <a:rPr lang="en-US" sz="4800" b="0" i="0" dirty="0">
                <a:solidFill>
                  <a:srgbClr val="2E3236"/>
                </a:solidFill>
                <a:latin typeface="EB Garamond" pitchFamily="18" charset="0"/>
                <a:ea typeface="EB Garamond" pitchFamily="18" charset="-122"/>
                <a:cs typeface="EB Garamond" pitchFamily="18" charset="-120"/>
              </a:rPr>
              <a:t>.</a:t>
            </a:r>
            <a:endParaRPr lang="en-US" sz="4800" dirty="0"/>
          </a:p>
        </p:txBody>
      </p:sp>
      <p:sp>
        <p:nvSpPr>
          <p:cNvPr id="4" name="Text 2"/>
          <p:cNvSpPr/>
          <p:nvPr/>
        </p:nvSpPr>
        <p:spPr>
          <a:xfrm>
            <a:off x="812800" y="4566890"/>
            <a:ext cx="850265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4A4E52"/>
                </a:solidFill>
                <a:latin typeface="Public Sans" pitchFamily="34" charset="0"/>
                <a:ea typeface="Public Sans" pitchFamily="34" charset="-122"/>
                <a:cs typeface="Public Sans" pitchFamily="34" charset="-120"/>
              </a:rPr>
              <a:t>Le fil rouge de toute cette matinée</a:t>
            </a:r>
            <a:endParaRPr lang="en-US" sz="1600" dirty="0"/>
          </a:p>
        </p:txBody>
      </p:sp>
      <p:sp>
        <p:nvSpPr>
          <p:cNvPr id="5" name="Text 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DÉMYSTIFIER</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L’IA en trois cercles</a:t>
            </a:r>
            <a:endParaRPr lang="en-US" sz="3600" dirty="0"/>
          </a:p>
        </p:txBody>
      </p:sp>
      <p:sp>
        <p:nvSpPr>
          <p:cNvPr id="4" name="Shape 2"/>
          <p:cNvSpPr/>
          <p:nvPr/>
        </p:nvSpPr>
        <p:spPr>
          <a:xfrm>
            <a:off x="812800" y="1935411"/>
            <a:ext cx="10566400" cy="2776091"/>
          </a:xfrm>
          <a:prstGeom prst="roundRect">
            <a:avLst>
              <a:gd name="adj" fmla="val 5490"/>
            </a:avLst>
          </a:prstGeom>
          <a:solidFill>
            <a:srgbClr val="EFE9DC"/>
          </a:solidFill>
          <a:ln/>
        </p:spPr>
      </p:sp>
      <p:sp>
        <p:nvSpPr>
          <p:cNvPr id="5" name="Text 3"/>
          <p:cNvSpPr/>
          <p:nvPr/>
        </p:nvSpPr>
        <p:spPr>
          <a:xfrm>
            <a:off x="1066800" y="2189411"/>
            <a:ext cx="287782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Intelligence artificielle</a:t>
            </a:r>
            <a:endParaRPr lang="en-US" sz="1600" dirty="0"/>
          </a:p>
        </p:txBody>
      </p:sp>
      <p:sp>
        <p:nvSpPr>
          <p:cNvPr id="6" name="Text 4"/>
          <p:cNvSpPr/>
          <p:nvPr/>
        </p:nvSpPr>
        <p:spPr>
          <a:xfrm>
            <a:off x="1066800" y="2509441"/>
            <a:ext cx="2877820"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E52"/>
                </a:solidFill>
                <a:latin typeface="Public Sans" pitchFamily="34" charset="0"/>
                <a:ea typeface="Public Sans" pitchFamily="34" charset="-122"/>
                <a:cs typeface="Public Sans" pitchFamily="34" charset="-120"/>
              </a:rPr>
              <a:t>Des machines qui accomplissent des tâches dites « intelligentes » : règles, reconnaissance, prévision.</a:t>
            </a:r>
            <a:endParaRPr lang="en-US" sz="1300" dirty="0"/>
          </a:p>
        </p:txBody>
      </p:sp>
      <p:sp>
        <p:nvSpPr>
          <p:cNvPr id="7" name="Text 5"/>
          <p:cNvSpPr/>
          <p:nvPr/>
        </p:nvSpPr>
        <p:spPr>
          <a:xfrm>
            <a:off x="1066800" y="3279031"/>
            <a:ext cx="2877820"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8A6420"/>
                </a:solidFill>
                <a:latin typeface="Public Sans" pitchFamily="34" charset="0"/>
                <a:ea typeface="Public Sans" pitchFamily="34" charset="-122"/>
                <a:cs typeface="Public Sans" pitchFamily="34" charset="-120"/>
              </a:rPr>
              <a:t>Ex. : filtre anti-spam, détection de fraude</a:t>
            </a:r>
            <a:endParaRPr lang="en-US" sz="1200" dirty="0"/>
          </a:p>
        </p:txBody>
      </p:sp>
      <p:sp>
        <p:nvSpPr>
          <p:cNvPr id="8" name="Shape 6"/>
          <p:cNvSpPr/>
          <p:nvPr/>
        </p:nvSpPr>
        <p:spPr>
          <a:xfrm>
            <a:off x="4064000" y="2189411"/>
            <a:ext cx="7061200" cy="2268091"/>
          </a:xfrm>
          <a:prstGeom prst="roundRect">
            <a:avLst>
              <a:gd name="adj" fmla="val 5599"/>
            </a:avLst>
          </a:prstGeom>
          <a:solidFill>
            <a:srgbClr val="E2D5B8"/>
          </a:solidFill>
          <a:ln/>
        </p:spPr>
      </p:sp>
      <p:sp>
        <p:nvSpPr>
          <p:cNvPr id="9" name="Text 7"/>
          <p:cNvSpPr/>
          <p:nvPr/>
        </p:nvSpPr>
        <p:spPr>
          <a:xfrm>
            <a:off x="4318000" y="2443411"/>
            <a:ext cx="2616200" cy="51306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Apprentissage automatique</a:t>
            </a:r>
            <a:endParaRPr lang="en-US" sz="1600" dirty="0"/>
          </a:p>
        </p:txBody>
      </p:sp>
      <p:sp>
        <p:nvSpPr>
          <p:cNvPr id="10" name="Text 8"/>
          <p:cNvSpPr/>
          <p:nvPr/>
        </p:nvSpPr>
        <p:spPr>
          <a:xfrm>
            <a:off x="4318000" y="3007271"/>
            <a:ext cx="2616200"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246"/>
                </a:solidFill>
                <a:latin typeface="Public Sans" pitchFamily="34" charset="0"/>
                <a:ea typeface="Public Sans" pitchFamily="34" charset="-122"/>
                <a:cs typeface="Public Sans" pitchFamily="34" charset="-120"/>
              </a:rPr>
              <a:t>Le système apprend à partir des données plutôt que de règles écrites à la main.</a:t>
            </a:r>
            <a:endParaRPr lang="en-US" sz="1300" dirty="0"/>
          </a:p>
        </p:txBody>
      </p:sp>
      <p:sp>
        <p:nvSpPr>
          <p:cNvPr id="11" name="Text 9"/>
          <p:cNvSpPr/>
          <p:nvPr/>
        </p:nvSpPr>
        <p:spPr>
          <a:xfrm>
            <a:off x="4318000" y="3776861"/>
            <a:ext cx="2616200"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6E4F14"/>
                </a:solidFill>
                <a:latin typeface="Public Sans" pitchFamily="34" charset="0"/>
                <a:ea typeface="Public Sans" pitchFamily="34" charset="-122"/>
                <a:cs typeface="Public Sans" pitchFamily="34" charset="-120"/>
              </a:rPr>
              <a:t>Ex. : prévoir des recettes, classer des dossiers</a:t>
            </a:r>
            <a:endParaRPr lang="en-US" sz="1200" dirty="0"/>
          </a:p>
        </p:txBody>
      </p:sp>
      <p:sp>
        <p:nvSpPr>
          <p:cNvPr id="12" name="Shape 10"/>
          <p:cNvSpPr/>
          <p:nvPr/>
        </p:nvSpPr>
        <p:spPr>
          <a:xfrm>
            <a:off x="7061200" y="2443411"/>
            <a:ext cx="3810000" cy="1760091"/>
          </a:xfrm>
          <a:prstGeom prst="roundRect">
            <a:avLst>
              <a:gd name="adj" fmla="val 5772"/>
            </a:avLst>
          </a:prstGeom>
          <a:solidFill>
            <a:srgbClr val="2E3236"/>
          </a:solidFill>
          <a:ln/>
        </p:spPr>
      </p:sp>
      <p:sp>
        <p:nvSpPr>
          <p:cNvPr id="13" name="Text 11"/>
          <p:cNvSpPr/>
          <p:nvPr/>
        </p:nvSpPr>
        <p:spPr>
          <a:xfrm>
            <a:off x="7315200" y="2697411"/>
            <a:ext cx="340106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3EC"/>
                </a:solidFill>
                <a:latin typeface="Public Sans" pitchFamily="34" charset="0"/>
                <a:ea typeface="Public Sans" pitchFamily="34" charset="-122"/>
                <a:cs typeface="Public Sans" pitchFamily="34" charset="-120"/>
              </a:rPr>
              <a:t>IA générative</a:t>
            </a:r>
            <a:endParaRPr lang="en-US" sz="1600" dirty="0"/>
          </a:p>
        </p:txBody>
      </p:sp>
      <p:sp>
        <p:nvSpPr>
          <p:cNvPr id="14" name="Text 12"/>
          <p:cNvSpPr/>
          <p:nvPr/>
        </p:nvSpPr>
        <p:spPr>
          <a:xfrm>
            <a:off x="7315200" y="3017441"/>
            <a:ext cx="3401060"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CDD1"/>
                </a:solidFill>
                <a:latin typeface="Public Sans" pitchFamily="34" charset="0"/>
                <a:ea typeface="Public Sans" pitchFamily="34" charset="-122"/>
                <a:cs typeface="Public Sans" pitchFamily="34" charset="-120"/>
              </a:rPr>
              <a:t>Elle produit du texte, des images ou du son à partir d’une simple consigne.</a:t>
            </a:r>
            <a:endParaRPr lang="en-US" sz="1300" dirty="0"/>
          </a:p>
        </p:txBody>
      </p:sp>
      <p:sp>
        <p:nvSpPr>
          <p:cNvPr id="15" name="Text 13"/>
          <p:cNvSpPr/>
          <p:nvPr/>
        </p:nvSpPr>
        <p:spPr>
          <a:xfrm>
            <a:off x="7315200" y="3555901"/>
            <a:ext cx="3401060"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D4A24C"/>
                </a:solidFill>
                <a:latin typeface="Public Sans" pitchFamily="34" charset="0"/>
                <a:ea typeface="Public Sans" pitchFamily="34" charset="-122"/>
                <a:cs typeface="Public Sans" pitchFamily="34" charset="-120"/>
              </a:rPr>
              <a:t>Ex. : rédiger une note, résumer un rapport</a:t>
            </a:r>
            <a:endParaRPr lang="en-US" sz="1200" dirty="0"/>
          </a:p>
        </p:txBody>
      </p:sp>
      <p:sp>
        <p:nvSpPr>
          <p:cNvPr id="16"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Ce matin, nous travaillons surtout dans le cercle central</a:t>
            </a:r>
            <a:endParaRPr lang="en-US" sz="1200" dirty="0"/>
          </a:p>
        </p:txBody>
      </p:sp>
      <p:sp>
        <p:nvSpPr>
          <p:cNvPr id="17" name="Text 1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COMMENT ÇA MARCHE ?</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Elle prédit la suite la plus probable</a:t>
            </a:r>
            <a:endParaRPr lang="en-US" sz="3600" dirty="0"/>
          </a:p>
        </p:txBody>
      </p:sp>
      <p:sp>
        <p:nvSpPr>
          <p:cNvPr id="4" name="Text 2"/>
          <p:cNvSpPr/>
          <p:nvPr/>
        </p:nvSpPr>
        <p:spPr>
          <a:xfrm>
            <a:off x="812800" y="1935411"/>
            <a:ext cx="5284724"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4A4E52"/>
                </a:solidFill>
                <a:latin typeface="Public Sans" pitchFamily="34" charset="0"/>
                <a:ea typeface="Public Sans" pitchFamily="34" charset="-122"/>
                <a:cs typeface="Public Sans" pitchFamily="34" charset="-120"/>
              </a:rPr>
              <a:t>Un modèle de langage a lu d’immenses quantités de textes. À partir de votre consigne, il choisit, mot après mot, la suite la plus vraisemblable.</a:t>
            </a:r>
            <a:endParaRPr lang="en-US" sz="1500" dirty="0"/>
          </a:p>
        </p:txBody>
      </p:sp>
      <p:sp>
        <p:nvSpPr>
          <p:cNvPr id="5" name="Shape 3"/>
          <p:cNvSpPr/>
          <p:nvPr/>
        </p:nvSpPr>
        <p:spPr>
          <a:xfrm>
            <a:off x="815975" y="2919661"/>
            <a:ext cx="5124450" cy="1113780"/>
          </a:xfrm>
          <a:prstGeom prst="roundRect">
            <a:avLst>
              <a:gd name="adj" fmla="val 8837"/>
            </a:avLst>
          </a:prstGeom>
          <a:solidFill>
            <a:srgbClr val="FBFAF6"/>
          </a:solidFill>
          <a:ln w="6350">
            <a:solidFill>
              <a:srgbClr val="E2DCCD"/>
            </a:solidFill>
            <a:prstDash val="solid"/>
          </a:ln>
        </p:spPr>
      </p:sp>
      <p:sp>
        <p:nvSpPr>
          <p:cNvPr id="6" name="Text 4"/>
          <p:cNvSpPr/>
          <p:nvPr/>
        </p:nvSpPr>
        <p:spPr>
          <a:xfrm>
            <a:off x="1022350" y="3126036"/>
            <a:ext cx="491490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2E3236"/>
                </a:solidFill>
                <a:latin typeface="Public Sans" pitchFamily="34" charset="0"/>
                <a:ea typeface="Public Sans" pitchFamily="34" charset="-122"/>
                <a:cs typeface="Public Sans" pitchFamily="34" charset="-120"/>
              </a:rPr>
              <a:t>« La réunion du comité de pilotage est reportée à … »</a:t>
            </a:r>
            <a:endParaRPr lang="en-US" sz="1500" dirty="0"/>
          </a:p>
        </p:txBody>
      </p:sp>
      <p:sp>
        <p:nvSpPr>
          <p:cNvPr id="7" name="Text 5"/>
          <p:cNvSpPr/>
          <p:nvPr/>
        </p:nvSpPr>
        <p:spPr>
          <a:xfrm>
            <a:off x="1022350" y="3494336"/>
            <a:ext cx="1705967" cy="332730"/>
          </a:xfrm>
          <a:prstGeom prst="roundRect">
            <a:avLst>
              <a:gd name="adj" fmla="val 50000"/>
            </a:avLst>
          </a:prstGeom>
          <a:solidFill>
            <a:srgbClr val="2E3236"/>
          </a:solidFill>
          <a:ln/>
        </p:spPr>
        <p:txBody>
          <a:bodyPr wrap="none" lIns="0" tIns="0" rIns="0" bIns="0" rtlCol="0" anchor="ctr">
            <a:normAutofit/>
          </a:bodyPr>
          <a:lstStyle/>
          <a:p>
            <a:pPr algn="ctr" indent="0" marL="0">
              <a:lnSpc>
                <a:spcPts val="1820"/>
              </a:lnSpc>
              <a:buNone/>
            </a:pPr>
            <a:r>
              <a:rPr lang="en-US" sz="1300" dirty="0">
                <a:solidFill>
                  <a:srgbClr val="F6F3EC"/>
                </a:solidFill>
                <a:latin typeface="Public Sans" pitchFamily="34" charset="0"/>
                <a:ea typeface="Public Sans" pitchFamily="34" charset="-122"/>
                <a:cs typeface="Public Sans" pitchFamily="34" charset="-120"/>
              </a:rPr>
              <a:t>une date ultérieure</a:t>
            </a:r>
            <a:endParaRPr lang="en-US" sz="1300" dirty="0"/>
          </a:p>
        </p:txBody>
      </p:sp>
      <p:sp>
        <p:nvSpPr>
          <p:cNvPr id="8" name="Text 6"/>
          <p:cNvSpPr/>
          <p:nvPr/>
        </p:nvSpPr>
        <p:spPr>
          <a:xfrm>
            <a:off x="2829917" y="3494336"/>
            <a:ext cx="633958" cy="332730"/>
          </a:xfrm>
          <a:prstGeom prst="roundRect">
            <a:avLst>
              <a:gd name="adj" fmla="val 50000"/>
            </a:avLst>
          </a:prstGeom>
          <a:solidFill>
            <a:srgbClr val="E2D5B8"/>
          </a:solidFill>
          <a:ln/>
        </p:spPr>
        <p:txBody>
          <a:bodyPr wrap="none" lIns="0" tIns="0" rIns="0" bIns="0" rtlCol="0" anchor="ctr">
            <a:normAutofit/>
          </a:bodyPr>
          <a:lstStyle/>
          <a:p>
            <a:pPr algn="ct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lundi</a:t>
            </a:r>
            <a:endParaRPr lang="en-US" sz="1300" dirty="0"/>
          </a:p>
        </p:txBody>
      </p:sp>
      <p:sp>
        <p:nvSpPr>
          <p:cNvPr id="9" name="Text 7"/>
          <p:cNvSpPr/>
          <p:nvPr/>
        </p:nvSpPr>
        <p:spPr>
          <a:xfrm>
            <a:off x="3565475" y="3494336"/>
            <a:ext cx="1875532" cy="332730"/>
          </a:xfrm>
          <a:prstGeom prst="roundRect">
            <a:avLst>
              <a:gd name="adj" fmla="val 50000"/>
            </a:avLst>
          </a:prstGeom>
          <a:solidFill>
            <a:srgbClr val="E2D5B8"/>
          </a:solidFill>
          <a:ln/>
        </p:spPr>
        <p:txBody>
          <a:bodyPr wrap="none" lIns="0" tIns="0" rIns="0" bIns="0" rtlCol="0" anchor="ctr">
            <a:normAutofit/>
          </a:bodyPr>
          <a:lstStyle/>
          <a:p>
            <a:pPr algn="ct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la semaine prochaine</a:t>
            </a:r>
            <a:endParaRPr lang="en-US" sz="1300" dirty="0"/>
          </a:p>
        </p:txBody>
      </p:sp>
      <p:sp>
        <p:nvSpPr>
          <p:cNvPr id="10" name="Shape 8"/>
          <p:cNvSpPr/>
          <p:nvPr/>
        </p:nvSpPr>
        <p:spPr>
          <a:xfrm>
            <a:off x="6248400" y="1935411"/>
            <a:ext cx="5130800" cy="2290961"/>
          </a:xfrm>
          <a:prstGeom prst="roundRect">
            <a:avLst>
              <a:gd name="adj" fmla="val 4435"/>
            </a:avLst>
          </a:prstGeom>
          <a:solidFill>
            <a:srgbClr val="2E3236"/>
          </a:solidFill>
          <a:ln/>
        </p:spPr>
      </p:sp>
      <p:sp>
        <p:nvSpPr>
          <p:cNvPr id="11" name="Text 9"/>
          <p:cNvSpPr/>
          <p:nvPr/>
        </p:nvSpPr>
        <p:spPr>
          <a:xfrm>
            <a:off x="6553200" y="2240211"/>
            <a:ext cx="4656836"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4A24C"/>
                </a:solidFill>
                <a:latin typeface="Public Sans" pitchFamily="34" charset="0"/>
                <a:ea typeface="Public Sans" pitchFamily="34" charset="-122"/>
                <a:cs typeface="Public Sans" pitchFamily="34" charset="-120"/>
              </a:rPr>
              <a:t>L’IMAGE À RETENIR</a:t>
            </a:r>
            <a:endParaRPr lang="en-US" sz="1200" dirty="0"/>
          </a:p>
        </p:txBody>
      </p:sp>
      <p:sp>
        <p:nvSpPr>
          <p:cNvPr id="12" name="Text 10"/>
          <p:cNvSpPr/>
          <p:nvPr/>
        </p:nvSpPr>
        <p:spPr>
          <a:xfrm>
            <a:off x="6553200" y="2580531"/>
            <a:ext cx="4656836" cy="723900"/>
          </a:xfrm>
          <a:prstGeom prst="rect">
            <a:avLst/>
          </a:prstGeom>
          <a:noFill/>
          <a:ln/>
        </p:spPr>
        <p:txBody>
          <a:bodyPr wrap="square" lIns="0" tIns="0" rIns="0" bIns="0" rtlCol="0" anchor="t">
            <a:normAutofit/>
          </a:bodyPr>
          <a:lstStyle/>
          <a:p>
            <a:pPr algn="l" indent="0" marL="0">
              <a:lnSpc>
                <a:spcPts val="2750"/>
              </a:lnSpc>
              <a:buNone/>
            </a:pPr>
            <a:r>
              <a:rPr lang="en-US" sz="2200" dirty="0">
                <a:solidFill>
                  <a:srgbClr val="F6F3EC"/>
                </a:solidFill>
                <a:latin typeface="EB Garamond" pitchFamily="18" charset="0"/>
                <a:ea typeface="EB Garamond" pitchFamily="18" charset="-122"/>
                <a:cs typeface="EB Garamond" pitchFamily="18" charset="-120"/>
              </a:rPr>
              <a:t>Un stagiaire brillant, qui a lu une bibliothèque entière…</a:t>
            </a:r>
            <a:endParaRPr lang="en-US" sz="2200" dirty="0"/>
          </a:p>
        </p:txBody>
      </p:sp>
      <p:sp>
        <p:nvSpPr>
          <p:cNvPr id="13" name="Text 11"/>
          <p:cNvSpPr/>
          <p:nvPr/>
        </p:nvSpPr>
        <p:spPr>
          <a:xfrm>
            <a:off x="6553200" y="3406031"/>
            <a:ext cx="465683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C9CDD1"/>
                </a:solidFill>
                <a:latin typeface="Public Sans" pitchFamily="34" charset="0"/>
                <a:ea typeface="Public Sans" pitchFamily="34" charset="-122"/>
                <a:cs typeface="Public Sans" pitchFamily="34" charset="-120"/>
              </a:rPr>
              <a:t>… mais qui ne connaît ni votre ministère, ni vos dossiers, et qui n’ose jamais dire « je ne sais pas ».</a:t>
            </a:r>
            <a:endParaRPr lang="en-US" sz="1400" dirty="0"/>
          </a:p>
        </p:txBody>
      </p:sp>
      <p:sp>
        <p:nvSpPr>
          <p:cNvPr id="14" name="Text 1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FORCES ET LIMITES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Ce qu’on peut lui confier, et ce qu’on garde</a:t>
            </a:r>
            <a:endParaRPr lang="en-US" sz="3600" dirty="0"/>
          </a:p>
        </p:txBody>
      </p:sp>
      <p:sp>
        <p:nvSpPr>
          <p:cNvPr id="4" name="Shape 2"/>
          <p:cNvSpPr/>
          <p:nvPr/>
        </p:nvSpPr>
        <p:spPr>
          <a:xfrm>
            <a:off x="815975" y="1938586"/>
            <a:ext cx="5175250" cy="2012950"/>
          </a:xfrm>
          <a:prstGeom prst="roundRect">
            <a:avLst>
              <a:gd name="adj" fmla="val 4890"/>
            </a:avLst>
          </a:prstGeom>
          <a:solidFill>
            <a:srgbClr val="FBFAF6"/>
          </a:solidFill>
          <a:ln w="6350">
            <a:solidFill>
              <a:srgbClr val="E2DCCD"/>
            </a:solidFill>
            <a:prstDash val="solid"/>
          </a:ln>
        </p:spPr>
      </p:sp>
      <p:pic>
        <p:nvPicPr>
          <p:cNvPr id="5" name="Image 0" descr="CheckCircle">    </p:cNvPr>
          <p:cNvPicPr>
            <a:picLocks noChangeAspect="1"/>
          </p:cNvPicPr>
          <p:nvPr/>
        </p:nvPicPr>
        <p:blipFill>
          <a:blip r:embed="rId1"/>
          <a:srcRect l="0" r="0" t="0" b="0"/>
          <a:stretch/>
        </p:blipFill>
        <p:spPr>
          <a:xfrm>
            <a:off x="1073150" y="2195761"/>
            <a:ext cx="304800" cy="304800"/>
          </a:xfrm>
          <a:prstGeom prst="rect">
            <a:avLst/>
          </a:prstGeom>
        </p:spPr>
      </p:pic>
      <p:sp>
        <p:nvSpPr>
          <p:cNvPr id="6" name="Text 3"/>
          <p:cNvSpPr/>
          <p:nvPr/>
        </p:nvSpPr>
        <p:spPr>
          <a:xfrm>
            <a:off x="1479550" y="2218630"/>
            <a:ext cx="1546324"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E6E8E"/>
                </a:solidFill>
                <a:latin typeface="Public Sans" pitchFamily="34" charset="0"/>
                <a:ea typeface="Public Sans" pitchFamily="34" charset="-122"/>
                <a:cs typeface="Public Sans" pitchFamily="34" charset="-120"/>
              </a:rPr>
              <a:t>Elle fait bien</a:t>
            </a:r>
            <a:endParaRPr lang="en-US" sz="1700" dirty="0"/>
          </a:p>
        </p:txBody>
      </p:sp>
      <p:sp>
        <p:nvSpPr>
          <p:cNvPr id="7" name="Text 4"/>
          <p:cNvSpPr/>
          <p:nvPr/>
        </p:nvSpPr>
        <p:spPr>
          <a:xfrm>
            <a:off x="1157732" y="2627561"/>
            <a:ext cx="4708525" cy="1092200"/>
          </a:xfrm>
          <a:prstGeom prst="rect">
            <a:avLst/>
          </a:prstGeom>
          <a:noFill/>
          <a:ln/>
        </p:spPr>
        <p:txBody>
          <a:bodyPr wrap="square" lIns="0" tIns="0" rIns="0" bIns="0" rtlCol="0" anchor="t">
            <a:normAutofit/>
          </a:bodyPr>
          <a:lstStyle/>
          <a:p>
            <a:pPr algn="l" marL="169418" indent="-169418">
              <a:lnSpc>
                <a:spcPts val="2100"/>
              </a:lnSpc>
              <a:buSzPct val="100000"/>
              <a:buChar char="•"/>
            </a:pPr>
            <a:r>
              <a:rPr lang="en-US" sz="1400" dirty="0">
                <a:solidFill>
                  <a:srgbClr val="2E3236"/>
                </a:solidFill>
                <a:latin typeface="Public Sans" pitchFamily="34" charset="0"/>
                <a:ea typeface="Public Sans" pitchFamily="34" charset="-122"/>
                <a:cs typeface="Public Sans" pitchFamily="34" charset="-120"/>
              </a:rPr>
              <a:t>Rédiger un premier jet</a:t>
            </a:r>
            <a:endParaRPr lang="en-US" sz="1400" dirty="0"/>
          </a:p>
          <a:p>
            <a:pPr algn="l" marL="169418" indent="-169418">
              <a:lnSpc>
                <a:spcPts val="2100"/>
              </a:lnSpc>
              <a:buSzPct val="100000"/>
              <a:buChar char="•"/>
            </a:pPr>
            <a:r>
              <a:rPr lang="en-US" sz="1400" dirty="0">
                <a:solidFill>
                  <a:srgbClr val="2E3236"/>
                </a:solidFill>
                <a:latin typeface="Public Sans" pitchFamily="34" charset="0"/>
                <a:ea typeface="Public Sans" pitchFamily="34" charset="-122"/>
                <a:cs typeface="Public Sans" pitchFamily="34" charset="-120"/>
              </a:rPr>
              <a:t>Résumer de longs documents</a:t>
            </a:r>
            <a:endParaRPr lang="en-US" sz="1400" dirty="0"/>
          </a:p>
          <a:p>
            <a:pPr algn="l" marL="169418" indent="-169418">
              <a:lnSpc>
                <a:spcPts val="2100"/>
              </a:lnSpc>
              <a:buSzPct val="100000"/>
              <a:buChar char="•"/>
            </a:pPr>
            <a:r>
              <a:rPr lang="en-US" sz="1400" dirty="0">
                <a:solidFill>
                  <a:srgbClr val="2E3236"/>
                </a:solidFill>
                <a:latin typeface="Public Sans" pitchFamily="34" charset="0"/>
                <a:ea typeface="Public Sans" pitchFamily="34" charset="-122"/>
                <a:cs typeface="Public Sans" pitchFamily="34" charset="-120"/>
              </a:rPr>
              <a:t>Reformuler, changer de ton, traduire</a:t>
            </a:r>
            <a:endParaRPr lang="en-US" sz="1400" dirty="0"/>
          </a:p>
          <a:p>
            <a:pPr algn="l" marL="169418" indent="-169418">
              <a:lnSpc>
                <a:spcPts val="2100"/>
              </a:lnSpc>
              <a:buSzPct val="100000"/>
              <a:buChar char="•"/>
            </a:pPr>
            <a:r>
              <a:rPr lang="en-US" sz="1400" dirty="0">
                <a:solidFill>
                  <a:srgbClr val="2E3236"/>
                </a:solidFill>
                <a:latin typeface="Public Sans" pitchFamily="34" charset="0"/>
                <a:ea typeface="Public Sans" pitchFamily="34" charset="-122"/>
                <a:cs typeface="Public Sans" pitchFamily="34" charset="-120"/>
              </a:rPr>
              <a:t>Structurer des idées, proposer un plan</a:t>
            </a:r>
            <a:endParaRPr lang="en-US" sz="1400" dirty="0"/>
          </a:p>
        </p:txBody>
      </p:sp>
      <p:sp>
        <p:nvSpPr>
          <p:cNvPr id="8" name="Shape 5"/>
          <p:cNvSpPr/>
          <p:nvPr/>
        </p:nvSpPr>
        <p:spPr>
          <a:xfrm>
            <a:off x="6200775" y="1938586"/>
            <a:ext cx="5175250" cy="2012950"/>
          </a:xfrm>
          <a:prstGeom prst="roundRect">
            <a:avLst>
              <a:gd name="adj" fmla="val 4890"/>
            </a:avLst>
          </a:prstGeom>
          <a:solidFill>
            <a:srgbClr val="FBFAF6"/>
          </a:solidFill>
          <a:ln w="6350">
            <a:solidFill>
              <a:srgbClr val="E2DCCD"/>
            </a:solidFill>
            <a:prstDash val="solid"/>
          </a:ln>
        </p:spPr>
      </p:sp>
      <p:pic>
        <p:nvPicPr>
          <p:cNvPr id="9" name="Image 1" descr="Warning">    </p:cNvPr>
          <p:cNvPicPr>
            <a:picLocks noChangeAspect="1"/>
          </p:cNvPicPr>
          <p:nvPr/>
        </p:nvPicPr>
        <p:blipFill>
          <a:blip r:embed="rId2"/>
          <a:srcRect l="0" r="0" t="0" b="0"/>
          <a:stretch/>
        </p:blipFill>
        <p:spPr>
          <a:xfrm>
            <a:off x="6457950" y="2195761"/>
            <a:ext cx="304800" cy="304800"/>
          </a:xfrm>
          <a:prstGeom prst="rect">
            <a:avLst/>
          </a:prstGeom>
        </p:spPr>
      </p:pic>
      <p:sp>
        <p:nvSpPr>
          <p:cNvPr id="10" name="Text 6"/>
          <p:cNvSpPr/>
          <p:nvPr/>
        </p:nvSpPr>
        <p:spPr>
          <a:xfrm>
            <a:off x="6864350" y="2218630"/>
            <a:ext cx="1479649"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A04E1A"/>
                </a:solidFill>
                <a:latin typeface="Public Sans" pitchFamily="34" charset="0"/>
                <a:ea typeface="Public Sans" pitchFamily="34" charset="-122"/>
                <a:cs typeface="Public Sans" pitchFamily="34" charset="-120"/>
              </a:rPr>
              <a:t>Elle fait mal</a:t>
            </a:r>
            <a:endParaRPr lang="en-US" sz="1700" dirty="0"/>
          </a:p>
        </p:txBody>
      </p:sp>
      <p:sp>
        <p:nvSpPr>
          <p:cNvPr id="11" name="Text 7"/>
          <p:cNvSpPr/>
          <p:nvPr/>
        </p:nvSpPr>
        <p:spPr>
          <a:xfrm>
            <a:off x="6542532" y="2627561"/>
            <a:ext cx="4708525" cy="1092200"/>
          </a:xfrm>
          <a:prstGeom prst="rect">
            <a:avLst/>
          </a:prstGeom>
          <a:noFill/>
          <a:ln/>
        </p:spPr>
        <p:txBody>
          <a:bodyPr wrap="square" lIns="0" tIns="0" rIns="0" bIns="0" rtlCol="0" anchor="t">
            <a:normAutofit/>
          </a:bodyPr>
          <a:lstStyle/>
          <a:p>
            <a:pPr algn="l" marL="169418" indent="-169418">
              <a:lnSpc>
                <a:spcPts val="2100"/>
              </a:lnSpc>
              <a:buSzPct val="100000"/>
              <a:buChar char="•"/>
            </a:pPr>
            <a:r>
              <a:rPr lang="en-US" sz="1400" dirty="0">
                <a:solidFill>
                  <a:srgbClr val="2E3236"/>
                </a:solidFill>
                <a:latin typeface="Public Sans" pitchFamily="34" charset="0"/>
                <a:ea typeface="Public Sans" pitchFamily="34" charset="-122"/>
                <a:cs typeface="Public Sans" pitchFamily="34" charset="-120"/>
              </a:rPr>
              <a:t>Garantir l’exactitude des faits et des chiffres</a:t>
            </a:r>
            <a:endParaRPr lang="en-US" sz="1400" dirty="0"/>
          </a:p>
          <a:p>
            <a:pPr algn="l" marL="169418" indent="-169418">
              <a:lnSpc>
                <a:spcPts val="2100"/>
              </a:lnSpc>
              <a:buSzPct val="100000"/>
              <a:buChar char="•"/>
            </a:pPr>
            <a:r>
              <a:rPr lang="en-US" sz="1400" dirty="0">
                <a:solidFill>
                  <a:srgbClr val="2E3236"/>
                </a:solidFill>
                <a:latin typeface="Public Sans" pitchFamily="34" charset="0"/>
                <a:ea typeface="Public Sans" pitchFamily="34" charset="-122"/>
                <a:cs typeface="Public Sans" pitchFamily="34" charset="-120"/>
              </a:rPr>
              <a:t>Connaître vos procédures et l’actualité récente</a:t>
            </a:r>
            <a:endParaRPr lang="en-US" sz="1400" dirty="0"/>
          </a:p>
          <a:p>
            <a:pPr algn="l" marL="169418" indent="-169418">
              <a:lnSpc>
                <a:spcPts val="2100"/>
              </a:lnSpc>
              <a:buSzPct val="100000"/>
              <a:buChar char="•"/>
            </a:pPr>
            <a:r>
              <a:rPr lang="en-US" sz="1400" dirty="0">
                <a:solidFill>
                  <a:srgbClr val="2E3236"/>
                </a:solidFill>
                <a:latin typeface="Public Sans" pitchFamily="34" charset="0"/>
                <a:ea typeface="Public Sans" pitchFamily="34" charset="-122"/>
                <a:cs typeface="Public Sans" pitchFamily="34" charset="-120"/>
              </a:rPr>
              <a:t>Juger, arbitrer, assumer une décision</a:t>
            </a:r>
            <a:endParaRPr lang="en-US" sz="1400" dirty="0"/>
          </a:p>
          <a:p>
            <a:pPr algn="l" marL="169418" indent="-169418">
              <a:lnSpc>
                <a:spcPts val="2100"/>
              </a:lnSpc>
              <a:buSzPct val="100000"/>
              <a:buChar char="•"/>
            </a:pPr>
            <a:r>
              <a:rPr lang="en-US" sz="1400" dirty="0">
                <a:solidFill>
                  <a:srgbClr val="2E3236"/>
                </a:solidFill>
                <a:latin typeface="Public Sans" pitchFamily="34" charset="0"/>
                <a:ea typeface="Public Sans" pitchFamily="34" charset="-122"/>
                <a:cs typeface="Public Sans" pitchFamily="34" charset="-120"/>
              </a:rPr>
              <a:t>Comprendre le contexte politique et humain</a:t>
            </a:r>
            <a:endParaRPr lang="en-US" sz="1400" dirty="0"/>
          </a:p>
        </p:txBody>
      </p:sp>
      <p:sp>
        <p:nvSpPr>
          <p:cNvPr id="12" name="Text 8"/>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POURQUOI MAINTENANT ?</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Quatre leviers pour l’action publique</a:t>
            </a:r>
            <a:endParaRPr lang="en-US" sz="3600" dirty="0"/>
          </a:p>
        </p:txBody>
      </p:sp>
      <p:sp>
        <p:nvSpPr>
          <p:cNvPr id="4" name="Shape 2"/>
          <p:cNvSpPr/>
          <p:nvPr/>
        </p:nvSpPr>
        <p:spPr>
          <a:xfrm>
            <a:off x="815975" y="1938586"/>
            <a:ext cx="5200650" cy="1236911"/>
          </a:xfrm>
          <a:prstGeom prst="roundRect">
            <a:avLst>
              <a:gd name="adj" fmla="val 7957"/>
            </a:avLst>
          </a:prstGeom>
          <a:solidFill>
            <a:srgbClr val="FBFAF6"/>
          </a:solidFill>
          <a:ln w="6350">
            <a:solidFill>
              <a:srgbClr val="E2DCCD"/>
            </a:solidFill>
            <a:prstDash val="solid"/>
          </a:ln>
        </p:spPr>
      </p:sp>
      <p:pic>
        <p:nvPicPr>
          <p:cNvPr id="5" name="Image 0" descr="Clock">    </p:cNvPr>
          <p:cNvPicPr>
            <a:picLocks noChangeAspect="1"/>
          </p:cNvPicPr>
          <p:nvPr/>
        </p:nvPicPr>
        <p:blipFill>
          <a:blip r:embed="rId1"/>
          <a:srcRect l="0" r="0" t="0" b="0"/>
          <a:stretch/>
        </p:blipFill>
        <p:spPr>
          <a:xfrm>
            <a:off x="1047750" y="2170361"/>
            <a:ext cx="355600" cy="355600"/>
          </a:xfrm>
          <a:prstGeom prst="rect">
            <a:avLst/>
          </a:prstGeom>
        </p:spPr>
      </p:pic>
      <p:sp>
        <p:nvSpPr>
          <p:cNvPr id="6" name="Text 3"/>
          <p:cNvSpPr/>
          <p:nvPr/>
        </p:nvSpPr>
        <p:spPr>
          <a:xfrm>
            <a:off x="1581150" y="2170361"/>
            <a:ext cx="432981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Productivité des agents</a:t>
            </a:r>
            <a:endParaRPr lang="en-US" sz="1600" dirty="0"/>
          </a:p>
        </p:txBody>
      </p:sp>
      <p:sp>
        <p:nvSpPr>
          <p:cNvPr id="7" name="Text 4"/>
          <p:cNvSpPr/>
          <p:nvPr/>
        </p:nvSpPr>
        <p:spPr>
          <a:xfrm>
            <a:off x="1581150" y="2464991"/>
            <a:ext cx="4329811"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4E52"/>
                </a:solidFill>
                <a:latin typeface="Public Sans" pitchFamily="34" charset="0"/>
                <a:ea typeface="Public Sans" pitchFamily="34" charset="-122"/>
                <a:cs typeface="Public Sans" pitchFamily="34" charset="-120"/>
              </a:rPr>
              <a:t>Moins de temps sur la rédaction répétitive, plus de temps pour l’analyse et le terrain</a:t>
            </a:r>
            <a:endParaRPr lang="en-US" sz="1300" dirty="0"/>
          </a:p>
        </p:txBody>
      </p:sp>
      <p:sp>
        <p:nvSpPr>
          <p:cNvPr id="8" name="Shape 5"/>
          <p:cNvSpPr/>
          <p:nvPr/>
        </p:nvSpPr>
        <p:spPr>
          <a:xfrm>
            <a:off x="6175375" y="1938586"/>
            <a:ext cx="5200650" cy="1236911"/>
          </a:xfrm>
          <a:prstGeom prst="roundRect">
            <a:avLst>
              <a:gd name="adj" fmla="val 7957"/>
            </a:avLst>
          </a:prstGeom>
          <a:solidFill>
            <a:srgbClr val="FBFAF6"/>
          </a:solidFill>
          <a:ln w="6350">
            <a:solidFill>
              <a:srgbClr val="E2DCCD"/>
            </a:solidFill>
            <a:prstDash val="solid"/>
          </a:ln>
        </p:spPr>
      </p:sp>
      <p:pic>
        <p:nvPicPr>
          <p:cNvPr id="9" name="Image 1" descr="Users">    </p:cNvPr>
          <p:cNvPicPr>
            <a:picLocks noChangeAspect="1"/>
          </p:cNvPicPr>
          <p:nvPr/>
        </p:nvPicPr>
        <p:blipFill>
          <a:blip r:embed="rId2"/>
          <a:srcRect l="0" r="0" t="0" b="0"/>
          <a:stretch/>
        </p:blipFill>
        <p:spPr>
          <a:xfrm>
            <a:off x="6407150" y="2170361"/>
            <a:ext cx="355600" cy="355600"/>
          </a:xfrm>
          <a:prstGeom prst="rect">
            <a:avLst/>
          </a:prstGeom>
        </p:spPr>
      </p:pic>
      <p:sp>
        <p:nvSpPr>
          <p:cNvPr id="10" name="Text 6"/>
          <p:cNvSpPr/>
          <p:nvPr/>
        </p:nvSpPr>
        <p:spPr>
          <a:xfrm>
            <a:off x="6940550" y="2170361"/>
            <a:ext cx="432981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Qualité du service à l’usager</a:t>
            </a:r>
            <a:endParaRPr lang="en-US" sz="1600" dirty="0"/>
          </a:p>
        </p:txBody>
      </p:sp>
      <p:sp>
        <p:nvSpPr>
          <p:cNvPr id="11" name="Text 7"/>
          <p:cNvSpPr/>
          <p:nvPr/>
        </p:nvSpPr>
        <p:spPr>
          <a:xfrm>
            <a:off x="6940550" y="2464991"/>
            <a:ext cx="4329811"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4E52"/>
                </a:solidFill>
                <a:latin typeface="Public Sans" pitchFamily="34" charset="0"/>
                <a:ea typeface="Public Sans" pitchFamily="34" charset="-122"/>
                <a:cs typeface="Public Sans" pitchFamily="34" charset="-120"/>
              </a:rPr>
              <a:t>Des réponses plus rapides, plus claires, dans un langage accessible au citoyen</a:t>
            </a:r>
            <a:endParaRPr lang="en-US" sz="1300" dirty="0"/>
          </a:p>
        </p:txBody>
      </p:sp>
      <p:sp>
        <p:nvSpPr>
          <p:cNvPr id="12" name="Shape 8"/>
          <p:cNvSpPr/>
          <p:nvPr/>
        </p:nvSpPr>
        <p:spPr>
          <a:xfrm>
            <a:off x="815975" y="3334246"/>
            <a:ext cx="5200650" cy="1236911"/>
          </a:xfrm>
          <a:prstGeom prst="roundRect">
            <a:avLst>
              <a:gd name="adj" fmla="val 7957"/>
            </a:avLst>
          </a:prstGeom>
          <a:solidFill>
            <a:srgbClr val="FBFAF6"/>
          </a:solidFill>
          <a:ln w="6350">
            <a:solidFill>
              <a:srgbClr val="E2DCCD"/>
            </a:solidFill>
            <a:prstDash val="solid"/>
          </a:ln>
        </p:spPr>
      </p:sp>
      <p:pic>
        <p:nvPicPr>
          <p:cNvPr id="13" name="Image 2" descr="Chart">    </p:cNvPr>
          <p:cNvPicPr>
            <a:picLocks noChangeAspect="1"/>
          </p:cNvPicPr>
          <p:nvPr/>
        </p:nvPicPr>
        <p:blipFill>
          <a:blip r:embed="rId3"/>
          <a:srcRect l="0" r="0" t="0" b="0"/>
          <a:stretch/>
        </p:blipFill>
        <p:spPr>
          <a:xfrm>
            <a:off x="1047750" y="3566021"/>
            <a:ext cx="355600" cy="355600"/>
          </a:xfrm>
          <a:prstGeom prst="rect">
            <a:avLst/>
          </a:prstGeom>
        </p:spPr>
      </p:pic>
      <p:sp>
        <p:nvSpPr>
          <p:cNvPr id="14" name="Text 9"/>
          <p:cNvSpPr/>
          <p:nvPr/>
        </p:nvSpPr>
        <p:spPr>
          <a:xfrm>
            <a:off x="1581150" y="3566021"/>
            <a:ext cx="4329811"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Décision fondée sur les données</a:t>
            </a:r>
            <a:endParaRPr lang="en-US" sz="1600" dirty="0"/>
          </a:p>
        </p:txBody>
      </p:sp>
      <p:sp>
        <p:nvSpPr>
          <p:cNvPr id="15" name="Text 10"/>
          <p:cNvSpPr/>
          <p:nvPr/>
        </p:nvSpPr>
        <p:spPr>
          <a:xfrm>
            <a:off x="1581150" y="3860651"/>
            <a:ext cx="4329811"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4E52"/>
                </a:solidFill>
                <a:latin typeface="Public Sans" pitchFamily="34" charset="0"/>
                <a:ea typeface="Public Sans" pitchFamily="34" charset="-122"/>
                <a:cs typeface="Public Sans" pitchFamily="34" charset="-120"/>
              </a:rPr>
              <a:t>Des synthèses et tableaux de bord qui éclairent les arbitrages des responsables</a:t>
            </a:r>
            <a:endParaRPr lang="en-US" sz="1300" dirty="0"/>
          </a:p>
        </p:txBody>
      </p:sp>
      <p:sp>
        <p:nvSpPr>
          <p:cNvPr id="16" name="Shape 11"/>
          <p:cNvSpPr/>
          <p:nvPr/>
        </p:nvSpPr>
        <p:spPr>
          <a:xfrm>
            <a:off x="6172200" y="3331071"/>
            <a:ext cx="5207000" cy="1243261"/>
          </a:xfrm>
          <a:prstGeom prst="roundRect">
            <a:avLst>
              <a:gd name="adj" fmla="val 8172"/>
            </a:avLst>
          </a:prstGeom>
          <a:solidFill>
            <a:srgbClr val="2E3236"/>
          </a:solidFill>
          <a:ln/>
        </p:spPr>
      </p:sp>
      <p:pic>
        <p:nvPicPr>
          <p:cNvPr id="17" name="Image 3" descr="GraduationCap">    </p:cNvPr>
          <p:cNvPicPr>
            <a:picLocks noChangeAspect="1"/>
          </p:cNvPicPr>
          <p:nvPr/>
        </p:nvPicPr>
        <p:blipFill>
          <a:blip r:embed="rId4"/>
          <a:srcRect l="0" r="0" t="0" b="0"/>
          <a:stretch/>
        </p:blipFill>
        <p:spPr>
          <a:xfrm>
            <a:off x="6400800" y="3559671"/>
            <a:ext cx="355600" cy="355600"/>
          </a:xfrm>
          <a:prstGeom prst="rect">
            <a:avLst/>
          </a:prstGeom>
        </p:spPr>
      </p:pic>
      <p:sp>
        <p:nvSpPr>
          <p:cNvPr id="18" name="Text 12"/>
          <p:cNvSpPr/>
          <p:nvPr/>
        </p:nvSpPr>
        <p:spPr>
          <a:xfrm>
            <a:off x="6934200" y="3559671"/>
            <a:ext cx="434289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3EC"/>
                </a:solidFill>
                <a:latin typeface="Public Sans" pitchFamily="34" charset="0"/>
                <a:ea typeface="Public Sans" pitchFamily="34" charset="-122"/>
                <a:cs typeface="Public Sans" pitchFamily="34" charset="-120"/>
              </a:rPr>
              <a:t>Capital humain · Simandou 2040</a:t>
            </a:r>
            <a:endParaRPr lang="en-US" sz="1600" dirty="0"/>
          </a:p>
        </p:txBody>
      </p:sp>
      <p:sp>
        <p:nvSpPr>
          <p:cNvPr id="19" name="Text 13"/>
          <p:cNvSpPr/>
          <p:nvPr/>
        </p:nvSpPr>
        <p:spPr>
          <a:xfrm>
            <a:off x="6934200" y="3854301"/>
            <a:ext cx="4342892"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C9CDD1"/>
                </a:solidFill>
                <a:latin typeface="Public Sans" pitchFamily="34" charset="0"/>
                <a:ea typeface="Public Sans" pitchFamily="34" charset="-122"/>
                <a:cs typeface="Public Sans" pitchFamily="34" charset="-120"/>
              </a:rPr>
              <a:t>Des compétences numériques au cœur de la transformation de l’administration</a:t>
            </a:r>
            <a:endParaRPr lang="en-US" sz="1300" dirty="0"/>
          </a:p>
        </p:txBody>
      </p:sp>
      <p:sp>
        <p:nvSpPr>
          <p:cNvPr id="20" name="Text 1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OÙ L’IA S’INSÈRE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Le circuit d’un dossier administratif</a:t>
            </a:r>
            <a:endParaRPr lang="en-US" sz="3600" dirty="0"/>
          </a:p>
        </p:txBody>
      </p:sp>
      <p:sp>
        <p:nvSpPr>
          <p:cNvPr id="4" name="Shape 2"/>
          <p:cNvSpPr/>
          <p:nvPr/>
        </p:nvSpPr>
        <p:spPr>
          <a:xfrm>
            <a:off x="815975" y="1989386"/>
            <a:ext cx="1670050" cy="1847652"/>
          </a:xfrm>
          <a:prstGeom prst="roundRect">
            <a:avLst>
              <a:gd name="adj" fmla="val 4373"/>
            </a:avLst>
          </a:prstGeom>
          <a:solidFill>
            <a:srgbClr val="FBFAF6"/>
          </a:solidFill>
          <a:ln w="6350">
            <a:solidFill>
              <a:srgbClr val="E2DCCD"/>
            </a:solidFill>
            <a:prstDash val="solid"/>
          </a:ln>
        </p:spPr>
      </p:sp>
      <p:sp>
        <p:nvSpPr>
          <p:cNvPr id="5" name="Text 3"/>
          <p:cNvSpPr/>
          <p:nvPr/>
        </p:nvSpPr>
        <p:spPr>
          <a:xfrm>
            <a:off x="971550" y="2170361"/>
            <a:ext cx="14097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8A6420"/>
                </a:solidFill>
                <a:latin typeface="EB Garamond" pitchFamily="18" charset="0"/>
                <a:ea typeface="EB Garamond" pitchFamily="18" charset="-122"/>
                <a:cs typeface="EB Garamond" pitchFamily="18" charset="-120"/>
              </a:rPr>
              <a:t>1</a:t>
            </a:r>
            <a:endParaRPr lang="en-US" sz="2200" dirty="0"/>
          </a:p>
        </p:txBody>
      </p:sp>
      <p:sp>
        <p:nvSpPr>
          <p:cNvPr id="6" name="Text 4"/>
          <p:cNvSpPr/>
          <p:nvPr/>
        </p:nvSpPr>
        <p:spPr>
          <a:xfrm>
            <a:off x="971550" y="2663081"/>
            <a:ext cx="14097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2E3236"/>
                </a:solidFill>
                <a:latin typeface="Public Sans" pitchFamily="34" charset="0"/>
                <a:ea typeface="Public Sans" pitchFamily="34" charset="-122"/>
                <a:cs typeface="Public Sans" pitchFamily="34" charset="-120"/>
              </a:rPr>
              <a:t>Recevoir</a:t>
            </a:r>
            <a:endParaRPr lang="en-US" sz="1400" dirty="0"/>
          </a:p>
        </p:txBody>
      </p:sp>
      <p:sp>
        <p:nvSpPr>
          <p:cNvPr id="7" name="Text 5"/>
          <p:cNvSpPr/>
          <p:nvPr/>
        </p:nvSpPr>
        <p:spPr>
          <a:xfrm>
            <a:off x="971550" y="2978001"/>
            <a:ext cx="140970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Trier et résumer le courrier entrant</a:t>
            </a:r>
            <a:endParaRPr lang="en-US" sz="1200" dirty="0"/>
          </a:p>
        </p:txBody>
      </p:sp>
      <p:sp>
        <p:nvSpPr>
          <p:cNvPr id="8" name="Shape 6"/>
          <p:cNvSpPr/>
          <p:nvPr/>
        </p:nvSpPr>
        <p:spPr>
          <a:xfrm>
            <a:off x="2593975" y="1989386"/>
            <a:ext cx="1670050" cy="1847652"/>
          </a:xfrm>
          <a:prstGeom prst="roundRect">
            <a:avLst>
              <a:gd name="adj" fmla="val 4373"/>
            </a:avLst>
          </a:prstGeom>
          <a:solidFill>
            <a:srgbClr val="FBFAF6"/>
          </a:solidFill>
          <a:ln w="6350">
            <a:solidFill>
              <a:srgbClr val="E2DCCD"/>
            </a:solidFill>
            <a:prstDash val="solid"/>
          </a:ln>
        </p:spPr>
      </p:sp>
      <p:sp>
        <p:nvSpPr>
          <p:cNvPr id="9" name="Text 7"/>
          <p:cNvSpPr/>
          <p:nvPr/>
        </p:nvSpPr>
        <p:spPr>
          <a:xfrm>
            <a:off x="2749550" y="2170361"/>
            <a:ext cx="14097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8A6420"/>
                </a:solidFill>
                <a:latin typeface="EB Garamond" pitchFamily="18" charset="0"/>
                <a:ea typeface="EB Garamond" pitchFamily="18" charset="-122"/>
                <a:cs typeface="EB Garamond" pitchFamily="18" charset="-120"/>
              </a:rPr>
              <a:t>2</a:t>
            </a:r>
            <a:endParaRPr lang="en-US" sz="2200" dirty="0"/>
          </a:p>
        </p:txBody>
      </p:sp>
      <p:sp>
        <p:nvSpPr>
          <p:cNvPr id="10" name="Text 8"/>
          <p:cNvSpPr/>
          <p:nvPr/>
        </p:nvSpPr>
        <p:spPr>
          <a:xfrm>
            <a:off x="2749550" y="2663081"/>
            <a:ext cx="14097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2E3236"/>
                </a:solidFill>
                <a:latin typeface="Public Sans" pitchFamily="34" charset="0"/>
                <a:ea typeface="Public Sans" pitchFamily="34" charset="-122"/>
                <a:cs typeface="Public Sans" pitchFamily="34" charset="-120"/>
              </a:rPr>
              <a:t>Analyser</a:t>
            </a:r>
            <a:endParaRPr lang="en-US" sz="1400" dirty="0"/>
          </a:p>
        </p:txBody>
      </p:sp>
      <p:sp>
        <p:nvSpPr>
          <p:cNvPr id="11" name="Text 9"/>
          <p:cNvSpPr/>
          <p:nvPr/>
        </p:nvSpPr>
        <p:spPr>
          <a:xfrm>
            <a:off x="2749550" y="2978001"/>
            <a:ext cx="14097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Synthétiser rapports et textes de référence</a:t>
            </a:r>
            <a:endParaRPr lang="en-US" sz="1200" dirty="0"/>
          </a:p>
        </p:txBody>
      </p:sp>
      <p:sp>
        <p:nvSpPr>
          <p:cNvPr id="12" name="Shape 10"/>
          <p:cNvSpPr/>
          <p:nvPr/>
        </p:nvSpPr>
        <p:spPr>
          <a:xfrm>
            <a:off x="4371975" y="1989386"/>
            <a:ext cx="1670050" cy="1847652"/>
          </a:xfrm>
          <a:prstGeom prst="roundRect">
            <a:avLst>
              <a:gd name="adj" fmla="val 4373"/>
            </a:avLst>
          </a:prstGeom>
          <a:solidFill>
            <a:srgbClr val="FBFAF6"/>
          </a:solidFill>
          <a:ln w="6350">
            <a:solidFill>
              <a:srgbClr val="E2DCCD"/>
            </a:solidFill>
            <a:prstDash val="solid"/>
          </a:ln>
        </p:spPr>
      </p:sp>
      <p:sp>
        <p:nvSpPr>
          <p:cNvPr id="13" name="Text 11"/>
          <p:cNvSpPr/>
          <p:nvPr/>
        </p:nvSpPr>
        <p:spPr>
          <a:xfrm>
            <a:off x="4527550" y="2170361"/>
            <a:ext cx="14097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8A6420"/>
                </a:solidFill>
                <a:latin typeface="EB Garamond" pitchFamily="18" charset="0"/>
                <a:ea typeface="EB Garamond" pitchFamily="18" charset="-122"/>
                <a:cs typeface="EB Garamond" pitchFamily="18" charset="-120"/>
              </a:rPr>
              <a:t>3</a:t>
            </a:r>
            <a:endParaRPr lang="en-US" sz="2200" dirty="0"/>
          </a:p>
        </p:txBody>
      </p:sp>
      <p:sp>
        <p:nvSpPr>
          <p:cNvPr id="14" name="Text 12"/>
          <p:cNvSpPr/>
          <p:nvPr/>
        </p:nvSpPr>
        <p:spPr>
          <a:xfrm>
            <a:off x="4527550" y="2663081"/>
            <a:ext cx="14097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2E3236"/>
                </a:solidFill>
                <a:latin typeface="Public Sans" pitchFamily="34" charset="0"/>
                <a:ea typeface="Public Sans" pitchFamily="34" charset="-122"/>
                <a:cs typeface="Public Sans" pitchFamily="34" charset="-120"/>
              </a:rPr>
              <a:t>Rédiger</a:t>
            </a:r>
            <a:endParaRPr lang="en-US" sz="1400" dirty="0"/>
          </a:p>
        </p:txBody>
      </p:sp>
      <p:sp>
        <p:nvSpPr>
          <p:cNvPr id="15" name="Text 13"/>
          <p:cNvSpPr/>
          <p:nvPr/>
        </p:nvSpPr>
        <p:spPr>
          <a:xfrm>
            <a:off x="4527550" y="2978001"/>
            <a:ext cx="14097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Premier jet de notes et de courriers</a:t>
            </a:r>
            <a:endParaRPr lang="en-US" sz="1200" dirty="0"/>
          </a:p>
        </p:txBody>
      </p:sp>
      <p:sp>
        <p:nvSpPr>
          <p:cNvPr id="16" name="Shape 14"/>
          <p:cNvSpPr/>
          <p:nvPr/>
        </p:nvSpPr>
        <p:spPr>
          <a:xfrm>
            <a:off x="6146800" y="1986211"/>
            <a:ext cx="1676400" cy="1854002"/>
          </a:xfrm>
          <a:prstGeom prst="roundRect">
            <a:avLst>
              <a:gd name="adj" fmla="val 4545"/>
            </a:avLst>
          </a:prstGeom>
          <a:solidFill>
            <a:srgbClr val="2E3236"/>
          </a:solidFill>
          <a:ln/>
        </p:spPr>
      </p:sp>
      <p:sp>
        <p:nvSpPr>
          <p:cNvPr id="17" name="Shape 15"/>
          <p:cNvSpPr/>
          <p:nvPr/>
        </p:nvSpPr>
        <p:spPr>
          <a:xfrm>
            <a:off x="6146800" y="1986211"/>
            <a:ext cx="1676400" cy="1854002"/>
          </a:xfrm>
          <a:custGeom>
            <a:avLst/>
            <a:gdLst/>
            <a:ahLst/>
            <a:cxnLst/>
            <a:rect l="l" t="t" r="r" b="b"/>
            <a:pathLst>
              <a:path w="1676400" h="1854002">
                <a:moveTo>
                  <a:pt x="0" y="76200"/>
                </a:moveTo>
                <a:lnTo>
                  <a:pt x="0" y="76200"/>
                </a:lnTo>
                <a:arcTo hR="76200" wR="76200" stAng="10800000" swAng="5400000"/>
                <a:lnTo>
                  <a:pt x="1600200" y="0"/>
                </a:lnTo>
                <a:arcTo hR="76200" wR="76200" stAng="16200000" swAng="5400000"/>
                <a:lnTo>
                  <a:pt x="1676400" y="76200"/>
                </a:lnTo>
                <a:arcTo hR="25400" wR="76200" stAng="0" swAng="-5400000"/>
                <a:lnTo>
                  <a:pt x="76200" y="50800"/>
                </a:lnTo>
                <a:arcTo hR="25400" wR="76200" stAng="16200000" swAng="-5400000"/>
                <a:close/>
              </a:path>
            </a:pathLst>
          </a:custGeom>
          <a:solidFill>
            <a:srgbClr val="2E3236"/>
          </a:solidFill>
          <a:ln/>
        </p:spPr>
      </p:sp>
      <p:sp>
        <p:nvSpPr>
          <p:cNvPr id="18" name="Text 16"/>
          <p:cNvSpPr/>
          <p:nvPr/>
        </p:nvSpPr>
        <p:spPr>
          <a:xfrm>
            <a:off x="6299200" y="2214811"/>
            <a:ext cx="14224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D4A24C"/>
                </a:solidFill>
                <a:latin typeface="EB Garamond" pitchFamily="18" charset="0"/>
                <a:ea typeface="EB Garamond" pitchFamily="18" charset="-122"/>
                <a:cs typeface="EB Garamond" pitchFamily="18" charset="-120"/>
              </a:rPr>
              <a:t>4</a:t>
            </a:r>
            <a:endParaRPr lang="en-US" sz="2200" dirty="0"/>
          </a:p>
        </p:txBody>
      </p:sp>
      <p:sp>
        <p:nvSpPr>
          <p:cNvPr id="19" name="Text 17"/>
          <p:cNvSpPr/>
          <p:nvPr/>
        </p:nvSpPr>
        <p:spPr>
          <a:xfrm>
            <a:off x="6299200" y="2707531"/>
            <a:ext cx="14224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F6F3EC"/>
                </a:solidFill>
                <a:latin typeface="Public Sans" pitchFamily="34" charset="0"/>
                <a:ea typeface="Public Sans" pitchFamily="34" charset="-122"/>
                <a:cs typeface="Public Sans" pitchFamily="34" charset="-120"/>
              </a:rPr>
              <a:t>Décider</a:t>
            </a:r>
            <a:endParaRPr lang="en-US" sz="1400" dirty="0"/>
          </a:p>
        </p:txBody>
      </p:sp>
      <p:sp>
        <p:nvSpPr>
          <p:cNvPr id="20" name="Text 18"/>
          <p:cNvSpPr/>
          <p:nvPr/>
        </p:nvSpPr>
        <p:spPr>
          <a:xfrm>
            <a:off x="6299200" y="3022451"/>
            <a:ext cx="14224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DD1"/>
                </a:solidFill>
                <a:latin typeface="Public Sans" pitchFamily="34" charset="0"/>
                <a:ea typeface="Public Sans" pitchFamily="34" charset="-122"/>
                <a:cs typeface="Public Sans" pitchFamily="34" charset="-120"/>
              </a:rPr>
              <a:t>L’humain tranche ; l’IA éclaire les options</a:t>
            </a:r>
            <a:endParaRPr lang="en-US" sz="1200" dirty="0"/>
          </a:p>
        </p:txBody>
      </p:sp>
      <p:sp>
        <p:nvSpPr>
          <p:cNvPr id="21" name="Shape 19"/>
          <p:cNvSpPr/>
          <p:nvPr/>
        </p:nvSpPr>
        <p:spPr>
          <a:xfrm>
            <a:off x="7927975" y="1989386"/>
            <a:ext cx="1670050" cy="1847652"/>
          </a:xfrm>
          <a:prstGeom prst="roundRect">
            <a:avLst>
              <a:gd name="adj" fmla="val 4373"/>
            </a:avLst>
          </a:prstGeom>
          <a:solidFill>
            <a:srgbClr val="FBFAF6"/>
          </a:solidFill>
          <a:ln w="6350">
            <a:solidFill>
              <a:srgbClr val="E2DCCD"/>
            </a:solidFill>
            <a:prstDash val="solid"/>
          </a:ln>
        </p:spPr>
      </p:sp>
      <p:sp>
        <p:nvSpPr>
          <p:cNvPr id="22" name="Text 20"/>
          <p:cNvSpPr/>
          <p:nvPr/>
        </p:nvSpPr>
        <p:spPr>
          <a:xfrm>
            <a:off x="8083550" y="2170361"/>
            <a:ext cx="14097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8A6420"/>
                </a:solidFill>
                <a:latin typeface="EB Garamond" pitchFamily="18" charset="0"/>
                <a:ea typeface="EB Garamond" pitchFamily="18" charset="-122"/>
                <a:cs typeface="EB Garamond" pitchFamily="18" charset="-120"/>
              </a:rPr>
              <a:t>5</a:t>
            </a:r>
            <a:endParaRPr lang="en-US" sz="2200" dirty="0"/>
          </a:p>
        </p:txBody>
      </p:sp>
      <p:sp>
        <p:nvSpPr>
          <p:cNvPr id="23" name="Text 21"/>
          <p:cNvSpPr/>
          <p:nvPr/>
        </p:nvSpPr>
        <p:spPr>
          <a:xfrm>
            <a:off x="8083550" y="2663081"/>
            <a:ext cx="14097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2E3236"/>
                </a:solidFill>
                <a:latin typeface="Public Sans" pitchFamily="34" charset="0"/>
                <a:ea typeface="Public Sans" pitchFamily="34" charset="-122"/>
                <a:cs typeface="Public Sans" pitchFamily="34" charset="-120"/>
              </a:rPr>
              <a:t>Diffuser</a:t>
            </a:r>
            <a:endParaRPr lang="en-US" sz="1400" dirty="0"/>
          </a:p>
        </p:txBody>
      </p:sp>
      <p:sp>
        <p:nvSpPr>
          <p:cNvPr id="24" name="Text 22"/>
          <p:cNvSpPr/>
          <p:nvPr/>
        </p:nvSpPr>
        <p:spPr>
          <a:xfrm>
            <a:off x="8083550" y="2978001"/>
            <a:ext cx="14097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Communiqués, discours, réponses aux usagers</a:t>
            </a:r>
            <a:endParaRPr lang="en-US" sz="1200" dirty="0"/>
          </a:p>
        </p:txBody>
      </p:sp>
      <p:sp>
        <p:nvSpPr>
          <p:cNvPr id="25" name="Shape 23"/>
          <p:cNvSpPr/>
          <p:nvPr/>
        </p:nvSpPr>
        <p:spPr>
          <a:xfrm>
            <a:off x="9705975" y="1989386"/>
            <a:ext cx="1670050" cy="1847652"/>
          </a:xfrm>
          <a:prstGeom prst="roundRect">
            <a:avLst>
              <a:gd name="adj" fmla="val 4373"/>
            </a:avLst>
          </a:prstGeom>
          <a:solidFill>
            <a:srgbClr val="FBFAF6"/>
          </a:solidFill>
          <a:ln w="6350">
            <a:solidFill>
              <a:srgbClr val="E2DCCD"/>
            </a:solidFill>
            <a:prstDash val="solid"/>
          </a:ln>
        </p:spPr>
      </p:sp>
      <p:sp>
        <p:nvSpPr>
          <p:cNvPr id="26" name="Text 24"/>
          <p:cNvSpPr/>
          <p:nvPr/>
        </p:nvSpPr>
        <p:spPr>
          <a:xfrm>
            <a:off x="9861550" y="2170361"/>
            <a:ext cx="1409700" cy="416520"/>
          </a:xfrm>
          <a:prstGeom prst="rect">
            <a:avLst/>
          </a:prstGeom>
          <a:noFill/>
          <a:ln/>
        </p:spPr>
        <p:txBody>
          <a:bodyPr wrap="square" lIns="0" tIns="0" rIns="0" bIns="0" rtlCol="0" anchor="t">
            <a:normAutofit/>
          </a:bodyPr>
          <a:lstStyle/>
          <a:p>
            <a:pPr algn="l" indent="0" marL="0">
              <a:lnSpc>
                <a:spcPts val="3080"/>
              </a:lnSpc>
              <a:buNone/>
            </a:pPr>
            <a:r>
              <a:rPr lang="en-US" sz="2200" b="1" dirty="0">
                <a:solidFill>
                  <a:srgbClr val="8A6420"/>
                </a:solidFill>
                <a:latin typeface="EB Garamond" pitchFamily="18" charset="0"/>
                <a:ea typeface="EB Garamond" pitchFamily="18" charset="-122"/>
                <a:cs typeface="EB Garamond" pitchFamily="18" charset="-120"/>
              </a:rPr>
              <a:t>6</a:t>
            </a:r>
            <a:endParaRPr lang="en-US" sz="2200" dirty="0"/>
          </a:p>
        </p:txBody>
      </p:sp>
      <p:sp>
        <p:nvSpPr>
          <p:cNvPr id="27" name="Text 25"/>
          <p:cNvSpPr/>
          <p:nvPr/>
        </p:nvSpPr>
        <p:spPr>
          <a:xfrm>
            <a:off x="9861550" y="2663081"/>
            <a:ext cx="1409700"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2E3236"/>
                </a:solidFill>
                <a:latin typeface="Public Sans" pitchFamily="34" charset="0"/>
                <a:ea typeface="Public Sans" pitchFamily="34" charset="-122"/>
                <a:cs typeface="Public Sans" pitchFamily="34" charset="-120"/>
              </a:rPr>
              <a:t>Suivre</a:t>
            </a:r>
            <a:endParaRPr lang="en-US" sz="1400" dirty="0"/>
          </a:p>
        </p:txBody>
      </p:sp>
      <p:sp>
        <p:nvSpPr>
          <p:cNvPr id="28" name="Text 26"/>
          <p:cNvSpPr/>
          <p:nvPr/>
        </p:nvSpPr>
        <p:spPr>
          <a:xfrm>
            <a:off x="9861550" y="2978001"/>
            <a:ext cx="1409700"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Comptes rendus, tableaux de bord, relances</a:t>
            </a:r>
            <a:endParaRPr lang="en-US" sz="1200" dirty="0"/>
          </a:p>
        </p:txBody>
      </p:sp>
      <p:sp>
        <p:nvSpPr>
          <p:cNvPr id="29" name="Text 27"/>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L’IA intervient à chaque étape, sauf une : la décision reste humaine</a:t>
            </a:r>
            <a:endParaRPr lang="en-US" sz="1200" dirty="0"/>
          </a:p>
        </p:txBody>
      </p:sp>
      <p:sp>
        <p:nvSpPr>
          <p:cNvPr id="30" name="Text 28"/>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D4A24C"/>
        </a:solidFill>
      </p:bgPr>
    </p:bg>
    <p:spTree>
      <p:nvGrpSpPr>
        <p:cNvPr id="1" name=""/>
        <p:cNvGrpSpPr/>
        <p:nvPr/>
      </p:nvGrpSpPr>
      <p:grpSpPr>
        <a:xfrm>
          <a:off x="0" y="0"/>
          <a:ext cx="0" cy="0"/>
          <a:chOff x="0" y="0"/>
          <a:chExt cx="0" cy="0"/>
        </a:xfrm>
      </p:grpSpPr>
      <p:sp>
        <p:nvSpPr>
          <p:cNvPr id="2" name="Text 0"/>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2E3236"/>
                </a:solidFill>
                <a:latin typeface="Public Sans" pitchFamily="34" charset="0"/>
                <a:ea typeface="Public Sans" pitchFamily="34" charset="-122"/>
                <a:cs typeface="Public Sans" pitchFamily="34" charset="-120"/>
              </a:rPr>
              <a:t>13</a:t>
            </a:r>
            <a:endParaRPr lang="en-US" sz="1200" dirty="0"/>
          </a:p>
        </p:txBody>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E3236"/>
                </a:solidFill>
                <a:latin typeface="Public Sans" pitchFamily="34" charset="0"/>
                <a:ea typeface="Public Sans" pitchFamily="34" charset="-122"/>
                <a:cs typeface="Public Sans" pitchFamily="34" charset="-120"/>
              </a:rPr>
              <a:t>À VOUS · 3 MINUTES AVEC VOTRE VOISIN</a:t>
            </a:r>
            <a:endParaRPr lang="en-US" sz="1200" dirty="0"/>
          </a:p>
        </p:txBody>
      </p:sp>
      <p:sp>
        <p:nvSpPr>
          <p:cNvPr id="4" name="Text 2"/>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Quelle tâche vous prend le plus de temps ?</a:t>
            </a:r>
            <a:endParaRPr lang="en-US" sz="3600" dirty="0"/>
          </a:p>
        </p:txBody>
      </p:sp>
      <p:sp>
        <p:nvSpPr>
          <p:cNvPr id="5" name="Shape 3"/>
          <p:cNvSpPr/>
          <p:nvPr/>
        </p:nvSpPr>
        <p:spPr>
          <a:xfrm>
            <a:off x="812800" y="1987550"/>
            <a:ext cx="3386634" cy="1949450"/>
          </a:xfrm>
          <a:prstGeom prst="roundRect">
            <a:avLst>
              <a:gd name="adj" fmla="val 5212"/>
            </a:avLst>
          </a:prstGeom>
          <a:solidFill>
            <a:srgbClr val="F6E7C8"/>
          </a:solidFill>
          <a:ln/>
        </p:spPr>
      </p:sp>
      <p:sp>
        <p:nvSpPr>
          <p:cNvPr id="6" name="Text 4"/>
          <p:cNvSpPr/>
          <p:nvPr/>
        </p:nvSpPr>
        <p:spPr>
          <a:xfrm>
            <a:off x="1066800" y="2241550"/>
            <a:ext cx="2964993"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2E3236"/>
                </a:solidFill>
                <a:latin typeface="EB Garamond" pitchFamily="18" charset="0"/>
                <a:ea typeface="EB Garamond" pitchFamily="18" charset="-122"/>
                <a:cs typeface="EB Garamond" pitchFamily="18" charset="-120"/>
              </a:rPr>
              <a:t>1</a:t>
            </a:r>
            <a:endParaRPr lang="en-US" sz="3600" dirty="0"/>
          </a:p>
        </p:txBody>
      </p:sp>
      <p:sp>
        <p:nvSpPr>
          <p:cNvPr id="7" name="Text 5"/>
          <p:cNvSpPr/>
          <p:nvPr/>
        </p:nvSpPr>
        <p:spPr>
          <a:xfrm>
            <a:off x="1066800" y="2825750"/>
            <a:ext cx="2964993" cy="87878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2E3236"/>
                </a:solidFill>
                <a:latin typeface="Public Sans" pitchFamily="34" charset="0"/>
                <a:ea typeface="Public Sans" pitchFamily="34" charset="-122"/>
                <a:cs typeface="Public Sans" pitchFamily="34" charset="-120"/>
              </a:rPr>
              <a:t>Pensez à une tâche répétitive qui vous occupe plus de deux heures par semaine</a:t>
            </a:r>
            <a:endParaRPr lang="en-US" sz="1600" dirty="0"/>
          </a:p>
        </p:txBody>
      </p:sp>
      <p:sp>
        <p:nvSpPr>
          <p:cNvPr id="8" name="Shape 6"/>
          <p:cNvSpPr/>
          <p:nvPr/>
        </p:nvSpPr>
        <p:spPr>
          <a:xfrm>
            <a:off x="4402634" y="1987550"/>
            <a:ext cx="3386683" cy="1949450"/>
          </a:xfrm>
          <a:prstGeom prst="roundRect">
            <a:avLst>
              <a:gd name="adj" fmla="val 5212"/>
            </a:avLst>
          </a:prstGeom>
          <a:solidFill>
            <a:srgbClr val="F6E7C8"/>
          </a:solidFill>
          <a:ln/>
        </p:spPr>
      </p:sp>
      <p:sp>
        <p:nvSpPr>
          <p:cNvPr id="9" name="Text 7"/>
          <p:cNvSpPr/>
          <p:nvPr/>
        </p:nvSpPr>
        <p:spPr>
          <a:xfrm>
            <a:off x="4656634" y="2241550"/>
            <a:ext cx="2965044"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2E3236"/>
                </a:solidFill>
                <a:latin typeface="EB Garamond" pitchFamily="18" charset="0"/>
                <a:ea typeface="EB Garamond" pitchFamily="18" charset="-122"/>
                <a:cs typeface="EB Garamond" pitchFamily="18" charset="-120"/>
              </a:rPr>
              <a:t>2</a:t>
            </a:r>
            <a:endParaRPr lang="en-US" sz="3600" dirty="0"/>
          </a:p>
        </p:txBody>
      </p:sp>
      <p:sp>
        <p:nvSpPr>
          <p:cNvPr id="10" name="Text 8"/>
          <p:cNvSpPr/>
          <p:nvPr/>
        </p:nvSpPr>
        <p:spPr>
          <a:xfrm>
            <a:off x="4656634" y="2825750"/>
            <a:ext cx="2965044"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2E3236"/>
                </a:solidFill>
                <a:latin typeface="Public Sans" pitchFamily="34" charset="0"/>
                <a:ea typeface="Public Sans" pitchFamily="34" charset="-122"/>
                <a:cs typeface="Public Sans" pitchFamily="34" charset="-120"/>
              </a:rPr>
              <a:t>Expliquez à votre voisin pourquoi elle est si longue</a:t>
            </a:r>
            <a:endParaRPr lang="en-US" sz="1600" dirty="0"/>
          </a:p>
        </p:txBody>
      </p:sp>
      <p:sp>
        <p:nvSpPr>
          <p:cNvPr id="11" name="Shape 9"/>
          <p:cNvSpPr/>
          <p:nvPr/>
        </p:nvSpPr>
        <p:spPr>
          <a:xfrm>
            <a:off x="7992517" y="1987550"/>
            <a:ext cx="3386634" cy="1949450"/>
          </a:xfrm>
          <a:prstGeom prst="roundRect">
            <a:avLst>
              <a:gd name="adj" fmla="val 5212"/>
            </a:avLst>
          </a:prstGeom>
          <a:solidFill>
            <a:srgbClr val="F6E7C8"/>
          </a:solidFill>
          <a:ln/>
        </p:spPr>
      </p:sp>
      <p:sp>
        <p:nvSpPr>
          <p:cNvPr id="12" name="Text 10"/>
          <p:cNvSpPr/>
          <p:nvPr/>
        </p:nvSpPr>
        <p:spPr>
          <a:xfrm>
            <a:off x="8246517" y="2241550"/>
            <a:ext cx="2964993"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2E3236"/>
                </a:solidFill>
                <a:latin typeface="EB Garamond" pitchFamily="18" charset="0"/>
                <a:ea typeface="EB Garamond" pitchFamily="18" charset="-122"/>
                <a:cs typeface="EB Garamond" pitchFamily="18" charset="-120"/>
              </a:rPr>
              <a:t>3</a:t>
            </a:r>
            <a:endParaRPr lang="en-US" sz="3600" dirty="0"/>
          </a:p>
        </p:txBody>
      </p:sp>
      <p:sp>
        <p:nvSpPr>
          <p:cNvPr id="13" name="Text 11"/>
          <p:cNvSpPr/>
          <p:nvPr/>
        </p:nvSpPr>
        <p:spPr>
          <a:xfrm>
            <a:off x="8246517" y="2825750"/>
            <a:ext cx="2964993"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2E3236"/>
                </a:solidFill>
                <a:latin typeface="Public Sans" pitchFamily="34" charset="0"/>
                <a:ea typeface="Public Sans" pitchFamily="34" charset="-122"/>
                <a:cs typeface="Public Sans" pitchFamily="34" charset="-120"/>
              </a:rPr>
              <a:t>Notez-la : nous l’utiliserons dans la Masterclass 2</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LE PAYSAGE DES OUTILS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Cinq familles d’outils à connaître</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2316063"/>
        </p:xfrm>
        <a:graphic>
          <a:graphicData uri="http://schemas.openxmlformats.org/drawingml/2006/table">
            <a:tbl>
              <a:tblPr/>
              <a:tblGrid>
                <a:gridCol w="4221480"/>
                <a:gridCol w="6332220"/>
              </a:tblGrid>
              <a:tr h="386011">
                <a:tc>
                  <a:txBody>
                    <a:bodyPr/>
                    <a:lstStyle/>
                    <a:p>
                      <a:pPr indent="0" marL="0">
                        <a:lnSpc>
                          <a:spcPts val="1960"/>
                        </a:lnSpc>
                        <a:buNone/>
                      </a:pPr>
                      <a:r>
                        <a:rPr lang="en-US" sz="1400" b="1" dirty="0">
                          <a:solidFill>
                            <a:srgbClr val="F6F3EC"/>
                          </a:solidFill>
                          <a:latin typeface="Public Sans" pitchFamily="34" charset="0"/>
                          <a:ea typeface="Public Sans" pitchFamily="34" charset="-122"/>
                          <a:cs typeface="Public Sans" pitchFamily="34" charset="-120"/>
                        </a:rPr>
                        <a:t>Famille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2BC"/>
                      </a:solidFill>
                      <a:prstDash val="solid"/>
                      <a:round/>
                      <a:headEnd type="none" w="med" len="med"/>
                      <a:tailEnd type="none" w="med" len="med"/>
                    </a:lnL>
                    <a:lnR w="12700" cap="flat" cmpd="sng" algn="ctr">
                      <a:solidFill>
                        <a:srgbClr val="282B2E"/>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282B2E"/>
                      </a:solidFill>
                      <a:prstDash val="solid"/>
                      <a:round/>
                      <a:headEnd type="none" w="med" len="med"/>
                      <a:tailEnd type="none" w="med" len="med"/>
                    </a:lnB>
                    <a:solidFill>
                      <a:srgbClr val="2E3236"/>
                    </a:solidFill>
                  </a:tcPr>
                </a:tc>
                <a:tc>
                  <a:txBody>
                    <a:bodyPr/>
                    <a:lstStyle/>
                    <a:p>
                      <a:pPr indent="0" marL="0">
                        <a:lnSpc>
                          <a:spcPts val="1960"/>
                        </a:lnSpc>
                        <a:buNone/>
                      </a:pPr>
                      <a:r>
                        <a:rPr lang="en-US" sz="1400" b="1" dirty="0">
                          <a:solidFill>
                            <a:srgbClr val="F6F3EC"/>
                          </a:solidFill>
                          <a:latin typeface="Public Sans" pitchFamily="34" charset="0"/>
                          <a:ea typeface="Public Sans" pitchFamily="34" charset="-122"/>
                          <a:cs typeface="Public Sans" pitchFamily="34" charset="-120"/>
                        </a:rPr>
                        <a:t>Exemples</a:t>
                      </a:r>
                      <a:endParaRPr lang="en-US" sz="1400" dirty="0">
                        <a:latin typeface="Public Sans" charset="0"/>
                        <a:ea typeface="Public Sans" charset="0"/>
                        <a:cs typeface="Public Sans" charset="0"/>
                      </a:endParaRPr>
                    </a:p>
                  </a:txBody>
                  <a:tcPr marL="62230" marR="62230" marT="62230" marB="62230" anchor="t">
                    <a:lnL w="12700" cap="flat" cmpd="sng" algn="ctr">
                      <a:solidFill>
                        <a:srgbClr val="282B2E"/>
                      </a:solidFill>
                      <a:prstDash val="solid"/>
                      <a:round/>
                      <a:headEnd type="none" w="med" len="med"/>
                      <a:tailEnd type="none" w="med" len="med"/>
                    </a:lnL>
                    <a:lnR w="12700" cap="flat" cmpd="sng" algn="ctr">
                      <a:solidFill>
                        <a:srgbClr val="282B2E"/>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282B2E"/>
                      </a:solidFill>
                      <a:prstDash val="solid"/>
                      <a:round/>
                      <a:headEnd type="none" w="med" len="med"/>
                      <a:tailEnd type="none" w="med" len="med"/>
                    </a:lnB>
                    <a:solidFill>
                      <a:srgbClr val="2E3236"/>
                    </a:solidFill>
                  </a:tcPr>
                </a:tc>
              </a:tr>
              <a:tr h="386011">
                <a:tc>
                  <a:txBody>
                    <a:bodyPr/>
                    <a:lstStyle/>
                    <a:p>
                      <a:pPr indent="0" marL="0">
                        <a:lnSpc>
                          <a:spcPts val="1960"/>
                        </a:lnSpc>
                        <a:buNone/>
                      </a:pPr>
                      <a:r>
                        <a:rPr lang="en-US" sz="1400" dirty="0">
                          <a:solidFill>
                            <a:srgbClr val="2E3236"/>
                          </a:solidFill>
                          <a:latin typeface="Public Sans" pitchFamily="34" charset="0"/>
                          <a:ea typeface="Public Sans" pitchFamily="34" charset="-122"/>
                          <a:cs typeface="Public Sans" pitchFamily="34" charset="-120"/>
                        </a:rPr>
                        <a:t>Assistants conversationnels</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282B2E"/>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2E3236"/>
                          </a:solidFill>
                          <a:latin typeface="Public Sans" pitchFamily="34" charset="0"/>
                          <a:ea typeface="Public Sans" pitchFamily="34" charset="-122"/>
                          <a:cs typeface="Public Sans" pitchFamily="34" charset="-120"/>
                        </a:rPr>
                        <a:t>ChatGPT, Claude, Gemini, Copilot, Le Chat (Mistral)</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282B2E"/>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386011">
                <a:tc>
                  <a:txBody>
                    <a:bodyPr/>
                    <a:lstStyle/>
                    <a:p>
                      <a:pPr indent="0" marL="0">
                        <a:lnSpc>
                          <a:spcPts val="1960"/>
                        </a:lnSpc>
                        <a:buNone/>
                      </a:pPr>
                      <a:r>
                        <a:rPr lang="en-US" sz="1400" dirty="0">
                          <a:solidFill>
                            <a:srgbClr val="2E3236"/>
                          </a:solidFill>
                          <a:latin typeface="Public Sans" pitchFamily="34" charset="0"/>
                          <a:ea typeface="Public Sans" pitchFamily="34" charset="-122"/>
                          <a:cs typeface="Public Sans" pitchFamily="34" charset="-120"/>
                        </a:rPr>
                        <a:t>IA intégrée à la bureautique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2BC"/>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1960"/>
                        </a:lnSpc>
                        <a:buNone/>
                      </a:pPr>
                      <a:r>
                        <a:rPr lang="en-US" sz="1400" dirty="0">
                          <a:solidFill>
                            <a:srgbClr val="2E3236"/>
                          </a:solidFill>
                          <a:latin typeface="Public Sans" pitchFamily="34" charset="0"/>
                          <a:ea typeface="Public Sans" pitchFamily="34" charset="-122"/>
                          <a:cs typeface="Public Sans" pitchFamily="34" charset="-120"/>
                        </a:rPr>
                        <a:t>Microsoft 365 Copilot, Gemini pour Google Workspace</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r>
              <a:tr h="386011">
                <a:tc>
                  <a:txBody>
                    <a:bodyPr/>
                    <a:lstStyle/>
                    <a:p>
                      <a:pPr indent="0" marL="0">
                        <a:lnSpc>
                          <a:spcPts val="1960"/>
                        </a:lnSpc>
                        <a:buNone/>
                      </a:pPr>
                      <a:r>
                        <a:rPr lang="en-US" sz="1400" dirty="0">
                          <a:solidFill>
                            <a:srgbClr val="2E3236"/>
                          </a:solidFill>
                          <a:latin typeface="Public Sans" pitchFamily="34" charset="0"/>
                          <a:ea typeface="Public Sans" pitchFamily="34" charset="-122"/>
                          <a:cs typeface="Public Sans" pitchFamily="34" charset="-120"/>
                        </a:rPr>
                        <a:t>Transcription et traduction</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2E3236"/>
                          </a:solidFill>
                          <a:latin typeface="Public Sans" pitchFamily="34" charset="0"/>
                          <a:ea typeface="Public Sans" pitchFamily="34" charset="-122"/>
                          <a:cs typeface="Public Sans" pitchFamily="34" charset="-120"/>
                        </a:rPr>
                        <a:t>Transcription de réunions, traduction de documents</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386011">
                <a:tc>
                  <a:txBody>
                    <a:bodyPr/>
                    <a:lstStyle/>
                    <a:p>
                      <a:pPr indent="0" marL="0">
                        <a:lnSpc>
                          <a:spcPts val="1960"/>
                        </a:lnSpc>
                        <a:buNone/>
                      </a:pPr>
                      <a:r>
                        <a:rPr lang="en-US" sz="1400" dirty="0">
                          <a:solidFill>
                            <a:srgbClr val="2E3236"/>
                          </a:solidFill>
                          <a:latin typeface="Public Sans" pitchFamily="34" charset="0"/>
                          <a:ea typeface="Public Sans" pitchFamily="34" charset="-122"/>
                          <a:cs typeface="Public Sans" pitchFamily="34" charset="-120"/>
                        </a:rPr>
                        <a:t>Présentations et visuels</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2BC"/>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1960"/>
                        </a:lnSpc>
                        <a:buNone/>
                      </a:pPr>
                      <a:r>
                        <a:rPr lang="en-US" sz="1400" dirty="0">
                          <a:solidFill>
                            <a:srgbClr val="2E3236"/>
                          </a:solidFill>
                          <a:latin typeface="Public Sans" pitchFamily="34" charset="0"/>
                          <a:ea typeface="Public Sans" pitchFamily="34" charset="-122"/>
                          <a:cs typeface="Public Sans" pitchFamily="34" charset="-120"/>
                        </a:rPr>
                        <a:t>Gamma, Canva, générateurs d’images</a:t>
                      </a:r>
                      <a:endParaRPr lang="en-US" sz="1400" dirty="0">
                        <a:latin typeface="Public Sans" charset="0"/>
                        <a:ea typeface="Public Sans" charset="0"/>
                        <a:cs typeface="Public Sans" charset="0"/>
                      </a:endParaRPr>
                    </a:p>
                  </a:txBody>
                  <a:tcPr marL="62230" marR="62230" marT="62230" marB="62230"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r>
              <a:tr h="386011">
                <a:tc>
                  <a:txBody>
                    <a:bodyPr/>
                    <a:lstStyle/>
                    <a:p>
                      <a:pPr indent="0" marL="0">
                        <a:lnSpc>
                          <a:spcPts val="1960"/>
                        </a:lnSpc>
                        <a:buNone/>
                      </a:pPr>
                      <a:r>
                        <a:rPr lang="en-US" sz="1400" dirty="0">
                          <a:solidFill>
                            <a:srgbClr val="2E3236"/>
                          </a:solidFill>
                          <a:latin typeface="Public Sans" pitchFamily="34" charset="0"/>
                          <a:ea typeface="Public Sans" pitchFamily="34" charset="-122"/>
                          <a:cs typeface="Public Sans" pitchFamily="34" charset="-120"/>
                        </a:rPr>
                        <a:t>Données et tableaux de bord</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960"/>
                        </a:lnSpc>
                        <a:buNone/>
                      </a:pPr>
                      <a:r>
                        <a:rPr lang="en-US" sz="1400" dirty="0">
                          <a:solidFill>
                            <a:srgbClr val="2E3236"/>
                          </a:solidFill>
                          <a:latin typeface="Public Sans" pitchFamily="34" charset="0"/>
                          <a:ea typeface="Public Sans" pitchFamily="34" charset="-122"/>
                          <a:cs typeface="Public Sans" pitchFamily="34" charset="-120"/>
                        </a:rPr>
                        <a:t>Excel avec Copilot, Power BI, Looker Studio</a:t>
                      </a:r>
                      <a:endParaRPr lang="en-US" sz="1400" dirty="0">
                        <a:latin typeface="Public Sans" charset="0"/>
                        <a:ea typeface="Public Sans" charset="0"/>
                        <a:cs typeface="Public Sans" charset="0"/>
                      </a:endParaRPr>
                    </a:p>
                  </a:txBody>
                  <a:tcPr marL="62230" marR="62230" marT="62230" marB="62230"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bl>
          </a:graphicData>
        </a:graphic>
      </p:graphicFrame>
      <p:sp>
        <p:nvSpPr>
          <p:cNvPr id="5" name="Shape 2"/>
          <p:cNvSpPr/>
          <p:nvPr/>
        </p:nvSpPr>
        <p:spPr>
          <a:xfrm>
            <a:off x="815975" y="4572149"/>
            <a:ext cx="10560050" cy="824210"/>
          </a:xfrm>
          <a:prstGeom prst="roundRect">
            <a:avLst>
              <a:gd name="adj" fmla="val 8860"/>
            </a:avLst>
          </a:prstGeom>
          <a:solidFill>
            <a:srgbClr val="FBFAF6"/>
          </a:solidFill>
          <a:ln w="6350">
            <a:solidFill>
              <a:srgbClr val="E2DCCD"/>
            </a:solidFill>
            <a:prstDash val="solid"/>
          </a:ln>
        </p:spPr>
      </p:sp>
      <p:pic>
        <p:nvPicPr>
          <p:cNvPr id="6" name="Image 0" descr="Lock">    </p:cNvPr>
          <p:cNvPicPr>
            <a:picLocks noChangeAspect="1"/>
          </p:cNvPicPr>
          <p:nvPr/>
        </p:nvPicPr>
        <p:blipFill>
          <a:blip r:embed="rId1"/>
          <a:srcRect l="-51" r="-51" t="0" b="0"/>
          <a:stretch/>
        </p:blipFill>
        <p:spPr>
          <a:xfrm>
            <a:off x="1047750" y="4844554"/>
            <a:ext cx="241548" cy="279400"/>
          </a:xfrm>
          <a:prstGeom prst="rect">
            <a:avLst/>
          </a:prstGeom>
        </p:spPr>
      </p:pic>
      <p:sp>
        <p:nvSpPr>
          <p:cNvPr id="7" name="Text 3"/>
          <p:cNvSpPr/>
          <p:nvPr/>
        </p:nvSpPr>
        <p:spPr>
          <a:xfrm>
            <a:off x="1441698" y="4753124"/>
            <a:ext cx="9993629"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Versions gratuites : vos saisies peuvent servir à entraîner le modèle. Vérifiez les paramètres et privilégiez les offres professionnelles ou souveraines.</a:t>
            </a:r>
            <a:endParaRPr lang="en-US" sz="1300" dirty="0"/>
          </a:p>
        </p:txBody>
      </p:sp>
      <p:sp>
        <p:nvSpPr>
          <p:cNvPr id="8" name="Text 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LES PIÈGES À CONNAÎTRE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Cinq risques, cinq réflexes</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2155924"/>
        </p:xfrm>
        <a:graphic>
          <a:graphicData uri="http://schemas.openxmlformats.org/drawingml/2006/table">
            <a:tbl>
              <a:tblPr/>
              <a:tblGrid>
                <a:gridCol w="2321814"/>
                <a:gridCol w="4643628"/>
                <a:gridCol w="3588258"/>
              </a:tblGrid>
              <a:tr h="359321">
                <a:tc>
                  <a:txBody>
                    <a:bodyPr/>
                    <a:lstStyle/>
                    <a:p>
                      <a:pPr indent="0" marL="0">
                        <a:lnSpc>
                          <a:spcPts val="1820"/>
                        </a:lnSpc>
                        <a:buNone/>
                      </a:pPr>
                      <a:r>
                        <a:rPr lang="en-US" sz="1300" b="1" dirty="0">
                          <a:solidFill>
                            <a:srgbClr val="F6F3EC"/>
                          </a:solidFill>
                          <a:latin typeface="Public Sans" pitchFamily="34" charset="0"/>
                          <a:ea typeface="Public Sans" pitchFamily="34" charset="-122"/>
                          <a:cs typeface="Public Sans" pitchFamily="34" charset="-120"/>
                        </a:rPr>
                        <a:t>Risque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282B2E"/>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282B2E"/>
                      </a:solidFill>
                      <a:prstDash val="solid"/>
                      <a:round/>
                      <a:headEnd type="none" w="med" len="med"/>
                      <a:tailEnd type="none" w="med" len="med"/>
                    </a:lnB>
                    <a:solidFill>
                      <a:srgbClr val="2E3236"/>
                    </a:solidFill>
                  </a:tcPr>
                </a:tc>
                <a:tc>
                  <a:txBody>
                    <a:bodyPr/>
                    <a:lstStyle/>
                    <a:p>
                      <a:pPr indent="0" marL="0">
                        <a:lnSpc>
                          <a:spcPts val="1820"/>
                        </a:lnSpc>
                        <a:buNone/>
                      </a:pPr>
                      <a:r>
                        <a:rPr lang="en-US" sz="1300" b="1" dirty="0">
                          <a:solidFill>
                            <a:srgbClr val="F6F3EC"/>
                          </a:solidFill>
                          <a:latin typeface="Public Sans" pitchFamily="34" charset="0"/>
                          <a:ea typeface="Public Sans" pitchFamily="34" charset="-122"/>
                          <a:cs typeface="Public Sans" pitchFamily="34" charset="-120"/>
                        </a:rPr>
                        <a:t>Ce que cela veut dire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282B2E"/>
                      </a:solidFill>
                      <a:prstDash val="solid"/>
                      <a:round/>
                      <a:headEnd type="none" w="med" len="med"/>
                      <a:tailEnd type="none" w="med" len="med"/>
                    </a:lnL>
                    <a:lnR w="12700" cap="flat" cmpd="sng" algn="ctr">
                      <a:solidFill>
                        <a:srgbClr val="282B2E"/>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282B2E"/>
                      </a:solidFill>
                      <a:prstDash val="solid"/>
                      <a:round/>
                      <a:headEnd type="none" w="med" len="med"/>
                      <a:tailEnd type="none" w="med" len="med"/>
                    </a:lnB>
                    <a:solidFill>
                      <a:srgbClr val="2E3236"/>
                    </a:solidFill>
                  </a:tcPr>
                </a:tc>
                <a:tc>
                  <a:txBody>
                    <a:bodyPr/>
                    <a:lstStyle/>
                    <a:p>
                      <a:pPr indent="0" marL="0">
                        <a:lnSpc>
                          <a:spcPts val="1820"/>
                        </a:lnSpc>
                        <a:buNone/>
                      </a:pPr>
                      <a:r>
                        <a:rPr lang="en-US" sz="1300" b="1" dirty="0">
                          <a:solidFill>
                            <a:srgbClr val="F6F3EC"/>
                          </a:solidFill>
                          <a:latin typeface="Public Sans" pitchFamily="34" charset="0"/>
                          <a:ea typeface="Public Sans" pitchFamily="34" charset="-122"/>
                          <a:cs typeface="Public Sans" pitchFamily="34" charset="-120"/>
                        </a:rPr>
                        <a:t>Le réflexe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282B2E"/>
                      </a:solidFill>
                      <a:prstDash val="solid"/>
                      <a:round/>
                      <a:headEnd type="none" w="med" len="med"/>
                      <a:tailEnd type="none" w="med" len="med"/>
                    </a:lnL>
                    <a:lnR w="12700" cap="flat" cmpd="sng" algn="ctr">
                      <a:solidFill>
                        <a:srgbClr val="282B2E"/>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282B2E"/>
                      </a:solidFill>
                      <a:prstDash val="solid"/>
                      <a:round/>
                      <a:headEnd type="none" w="med" len="med"/>
                      <a:tailEnd type="none" w="med" len="med"/>
                    </a:lnB>
                    <a:solidFill>
                      <a:srgbClr val="2E3236"/>
                    </a:solidFill>
                  </a:tcPr>
                </a:tc>
              </a:tr>
              <a:tr h="359321">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Hallucination</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282B2E"/>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Elle invente faits, chiffres, articles de loi</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282B2E"/>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Vérifier chaque fait à la source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282B2E"/>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359321">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Confidentialité</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Données sensibles sur des serveurs étrangers</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Anonymiser ou ne pas saisir</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r>
              <a:tr h="359321">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Biais</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Stéréotypes, réalités locales ignorées</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Relire avec un regard local</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359321">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Dépendance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On perd l’habitude de réfléchir et de rédiger</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Garder la main sur le fond</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r>
              <a:tr h="359321">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Transparence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L’usager ignore la part de l’IA dans un texte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Relire, assumer, signer</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bl>
          </a:graphicData>
        </a:graphic>
      </p:graphicFrame>
      <p:sp>
        <p:nvSpPr>
          <p:cNvPr id="5" name="Text 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2E3236"/>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Text 1"/>
          <p:cNvSpPr/>
          <p:nvPr/>
        </p:nvSpPr>
        <p:spPr>
          <a:xfrm>
            <a:off x="812800" y="154563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D4A24C"/>
                </a:solidFill>
                <a:latin typeface="Public Sans" pitchFamily="34" charset="0"/>
                <a:ea typeface="Public Sans" pitchFamily="34" charset="-122"/>
                <a:cs typeface="Public Sans" pitchFamily="34" charset="-120"/>
              </a:rPr>
              <a:t>QUESTIONS – RÉPONSES · 10H05 – 10H25</a:t>
            </a:r>
            <a:endParaRPr lang="en-US" sz="1200" dirty="0"/>
          </a:p>
        </p:txBody>
      </p:sp>
      <p:sp>
        <p:nvSpPr>
          <p:cNvPr id="4" name="Text 2"/>
          <p:cNvSpPr/>
          <p:nvPr>
            <p:ph type="title"/>
          </p:nvPr>
        </p:nvSpPr>
        <p:spPr>
          <a:xfrm>
            <a:off x="812800" y="1860550"/>
            <a:ext cx="10883392" cy="1305520"/>
          </a:xfrm>
          <a:prstGeom prst="rect">
            <a:avLst/>
          </a:prstGeom>
          <a:noFill/>
          <a:ln/>
        </p:spPr>
        <p:txBody>
          <a:bodyPr wrap="square" lIns="0" tIns="0" rIns="0" bIns="0" rtlCol="0" anchor="t">
            <a:normAutofit/>
          </a:bodyPr>
          <a:lstStyle/>
          <a:p>
            <a:pPr algn="l" indent="0" marL="0">
              <a:lnSpc>
                <a:spcPts val="5040"/>
              </a:lnSpc>
              <a:buNone/>
            </a:pPr>
            <a:r>
              <a:rPr lang="en-US" sz="4800" b="1" i="0" dirty="0">
                <a:solidFill>
                  <a:srgbClr val="F6F3EC"/>
                </a:solidFill>
                <a:latin typeface="EB Garamond" pitchFamily="18" charset="0"/>
                <a:ea typeface="EB Garamond" pitchFamily="18" charset="-122"/>
                <a:cs typeface="EB Garamond" pitchFamily="18" charset="-120"/>
              </a:rPr>
              <a:t>Vos questions, y compris les plus sceptiques</a:t>
            </a:r>
            <a:endParaRPr lang="en-US" sz="4800" dirty="0"/>
          </a:p>
        </p:txBody>
      </p:sp>
      <p:sp>
        <p:nvSpPr>
          <p:cNvPr id="5" name="Text 3"/>
          <p:cNvSpPr/>
          <p:nvPr/>
        </p:nvSpPr>
        <p:spPr>
          <a:xfrm>
            <a:off x="812800" y="3394670"/>
            <a:ext cx="5207000" cy="622300"/>
          </a:xfrm>
          <a:prstGeom prst="roundRect">
            <a:avLst>
              <a:gd name="adj" fmla="val 12245"/>
            </a:avLst>
          </a:prstGeom>
          <a:solidFill>
            <a:srgbClr val="3A3F44"/>
          </a:solidFill>
          <a:ln/>
        </p:spPr>
        <p:txBody>
          <a:bodyPr wrap="square" lIns="206282" tIns="155482" rIns="63788" bIns="130082" rtlCol="0" anchor="t">
            <a:normAutofit/>
          </a:bodyPr>
          <a:lstStyle/>
          <a:p>
            <a:pPr algn="l" indent="0" marL="0">
              <a:lnSpc>
                <a:spcPts val="2100"/>
              </a:lnSpc>
              <a:buNone/>
            </a:pPr>
            <a:r>
              <a:rPr lang="en-US" sz="1500" dirty="0">
                <a:solidFill>
                  <a:srgbClr val="F6F3EC"/>
                </a:solidFill>
                <a:latin typeface="Public Sans" pitchFamily="34" charset="0"/>
                <a:ea typeface="Public Sans" pitchFamily="34" charset="-122"/>
                <a:cs typeface="Public Sans" pitchFamily="34" charset="-120"/>
              </a:rPr>
              <a:t>« L’IA va-t-elle supprimer nos postes ? »</a:t>
            </a:r>
            <a:endParaRPr lang="en-US" sz="1500" dirty="0"/>
          </a:p>
        </p:txBody>
      </p:sp>
      <p:sp>
        <p:nvSpPr>
          <p:cNvPr id="6" name="Text 4"/>
          <p:cNvSpPr/>
          <p:nvPr/>
        </p:nvSpPr>
        <p:spPr>
          <a:xfrm>
            <a:off x="6172200" y="3394670"/>
            <a:ext cx="5207000" cy="622300"/>
          </a:xfrm>
          <a:prstGeom prst="roundRect">
            <a:avLst>
              <a:gd name="adj" fmla="val 12245"/>
            </a:avLst>
          </a:prstGeom>
          <a:solidFill>
            <a:srgbClr val="3A3F44"/>
          </a:solidFill>
          <a:ln/>
        </p:spPr>
        <p:txBody>
          <a:bodyPr wrap="square" lIns="206282" tIns="155482" rIns="63788" bIns="130082" rtlCol="0" anchor="t">
            <a:normAutofit/>
          </a:bodyPr>
          <a:lstStyle/>
          <a:p>
            <a:pPr algn="l" indent="0" marL="0">
              <a:lnSpc>
                <a:spcPts val="2100"/>
              </a:lnSpc>
              <a:buNone/>
            </a:pPr>
            <a:r>
              <a:rPr lang="en-US" sz="1500" dirty="0">
                <a:solidFill>
                  <a:srgbClr val="F6F3EC"/>
                </a:solidFill>
                <a:latin typeface="Public Sans" pitchFamily="34" charset="0"/>
                <a:ea typeface="Public Sans" pitchFamily="34" charset="-122"/>
                <a:cs typeface="Public Sans" pitchFamily="34" charset="-120"/>
              </a:rPr>
              <a:t>« Sans connexion fiable ni licences, à quoi bon ? »</a:t>
            </a:r>
            <a:endParaRPr lang="en-US" sz="1500" dirty="0"/>
          </a:p>
        </p:txBody>
      </p:sp>
      <p:sp>
        <p:nvSpPr>
          <p:cNvPr id="7" name="Text 5"/>
          <p:cNvSpPr/>
          <p:nvPr/>
        </p:nvSpPr>
        <p:spPr>
          <a:xfrm>
            <a:off x="812800" y="4169370"/>
            <a:ext cx="5207000" cy="622300"/>
          </a:xfrm>
          <a:prstGeom prst="roundRect">
            <a:avLst>
              <a:gd name="adj" fmla="val 12245"/>
            </a:avLst>
          </a:prstGeom>
          <a:solidFill>
            <a:srgbClr val="3A3F44"/>
          </a:solidFill>
          <a:ln/>
        </p:spPr>
        <p:txBody>
          <a:bodyPr wrap="square" lIns="206282" tIns="155482" rIns="63788" bIns="130082" rtlCol="0" anchor="t">
            <a:normAutofit/>
          </a:bodyPr>
          <a:lstStyle/>
          <a:p>
            <a:pPr algn="l" indent="0" marL="0">
              <a:lnSpc>
                <a:spcPts val="2100"/>
              </a:lnSpc>
              <a:buNone/>
            </a:pPr>
            <a:r>
              <a:rPr lang="en-US" sz="1500" dirty="0">
                <a:solidFill>
                  <a:srgbClr val="F6F3EC"/>
                </a:solidFill>
                <a:latin typeface="Public Sans" pitchFamily="34" charset="0"/>
                <a:ea typeface="Public Sans" pitchFamily="34" charset="-122"/>
                <a:cs typeface="Public Sans" pitchFamily="34" charset="-120"/>
              </a:rPr>
              <a:t>« Nos données partiront-elles à l’étranger ? »</a:t>
            </a:r>
            <a:endParaRPr lang="en-US" sz="1500" dirty="0"/>
          </a:p>
        </p:txBody>
      </p:sp>
      <p:sp>
        <p:nvSpPr>
          <p:cNvPr id="8" name="Text 6"/>
          <p:cNvSpPr/>
          <p:nvPr/>
        </p:nvSpPr>
        <p:spPr>
          <a:xfrm>
            <a:off x="6172200" y="4169370"/>
            <a:ext cx="5207000" cy="622300"/>
          </a:xfrm>
          <a:prstGeom prst="roundRect">
            <a:avLst>
              <a:gd name="adj" fmla="val 12245"/>
            </a:avLst>
          </a:prstGeom>
          <a:solidFill>
            <a:srgbClr val="3A3F44"/>
          </a:solidFill>
          <a:ln/>
        </p:spPr>
        <p:txBody>
          <a:bodyPr wrap="square" lIns="206282" tIns="155482" rIns="63788" bIns="130082" rtlCol="0" anchor="t">
            <a:normAutofit/>
          </a:bodyPr>
          <a:lstStyle/>
          <a:p>
            <a:pPr algn="l" indent="0" marL="0">
              <a:lnSpc>
                <a:spcPts val="2100"/>
              </a:lnSpc>
              <a:buNone/>
            </a:pPr>
            <a:r>
              <a:rPr lang="en-US" sz="1500" dirty="0">
                <a:solidFill>
                  <a:srgbClr val="F6F3EC"/>
                </a:solidFill>
                <a:latin typeface="Public Sans" pitchFamily="34" charset="0"/>
                <a:ea typeface="Public Sans" pitchFamily="34" charset="-122"/>
                <a:cs typeface="Public Sans" pitchFamily="34" charset="-120"/>
              </a:rPr>
              <a:t>« Si elle se trompe, qui est responsable ? »</a:t>
            </a:r>
            <a:endParaRPr lang="en-US" sz="1500" dirty="0"/>
          </a:p>
        </p:txBody>
      </p:sp>
      <p:sp>
        <p:nvSpPr>
          <p:cNvPr id="9" name="Text 7"/>
          <p:cNvSpPr/>
          <p:nvPr/>
        </p:nvSpPr>
        <p:spPr>
          <a:xfrm>
            <a:off x="812800" y="5045670"/>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CDD1"/>
                </a:solidFill>
                <a:latin typeface="Public Sans" pitchFamily="34" charset="0"/>
                <a:ea typeface="Public Sans" pitchFamily="34" charset="-122"/>
                <a:cs typeface="Public Sans" pitchFamily="34" charset="-120"/>
              </a:rPr>
              <a:t>Les objections qu’on entend le plus souvent. Les vôtres sont les bienvenues.</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2E3236"/>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Text 1"/>
          <p:cNvSpPr/>
          <p:nvPr/>
        </p:nvSpPr>
        <p:spPr>
          <a:xfrm>
            <a:off x="812800" y="181739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D4A24C"/>
                </a:solidFill>
                <a:latin typeface="Public Sans" pitchFamily="34" charset="0"/>
                <a:ea typeface="Public Sans" pitchFamily="34" charset="-122"/>
                <a:cs typeface="Public Sans" pitchFamily="34" charset="-120"/>
              </a:rPr>
              <a:t>MASTERCLASS 2 · 10H25 – 11H10</a:t>
            </a:r>
            <a:endParaRPr lang="en-US" sz="1200" dirty="0"/>
          </a:p>
        </p:txBody>
      </p:sp>
      <p:sp>
        <p:nvSpPr>
          <p:cNvPr id="4" name="Text 2"/>
          <p:cNvSpPr/>
          <p:nvPr/>
        </p:nvSpPr>
        <p:spPr>
          <a:xfrm>
            <a:off x="812800" y="2233910"/>
            <a:ext cx="10883392" cy="1295400"/>
          </a:xfrm>
          <a:prstGeom prst="rect">
            <a:avLst/>
          </a:prstGeom>
          <a:noFill/>
          <a:ln/>
        </p:spPr>
        <p:txBody>
          <a:bodyPr wrap="square" lIns="0" tIns="0" rIns="0" bIns="0" rtlCol="0" anchor="t">
            <a:normAutofit/>
          </a:bodyPr>
          <a:lstStyle/>
          <a:p>
            <a:pPr algn="l" indent="0" marL="0">
              <a:lnSpc>
                <a:spcPts val="10000"/>
              </a:lnSpc>
              <a:buNone/>
            </a:pPr>
            <a:r>
              <a:rPr lang="en-US" sz="10000" b="1" dirty="0">
                <a:solidFill>
                  <a:srgbClr val="D4A24C"/>
                </a:solidFill>
                <a:latin typeface="EB Garamond" pitchFamily="18" charset="0"/>
                <a:ea typeface="EB Garamond" pitchFamily="18" charset="-122"/>
                <a:cs typeface="EB Garamond" pitchFamily="18" charset="-120"/>
              </a:rPr>
              <a:t>02</a:t>
            </a:r>
            <a:endParaRPr lang="en-US" sz="10000" dirty="0"/>
          </a:p>
        </p:txBody>
      </p:sp>
      <p:sp>
        <p:nvSpPr>
          <p:cNvPr id="5" name="Text 3"/>
          <p:cNvSpPr/>
          <p:nvPr>
            <p:ph type="title"/>
          </p:nvPr>
        </p:nvSpPr>
        <p:spPr>
          <a:xfrm>
            <a:off x="812800" y="3707110"/>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3EC"/>
                </a:solidFill>
                <a:latin typeface="EB Garamond" pitchFamily="18" charset="0"/>
                <a:ea typeface="EB Garamond" pitchFamily="18" charset="-122"/>
                <a:cs typeface="EB Garamond" pitchFamily="18" charset="-120"/>
              </a:rPr>
              <a:t>Passer à la pratique</a:t>
            </a:r>
            <a:endParaRPr lang="en-US" sz="6000" dirty="0"/>
          </a:p>
        </p:txBody>
      </p:sp>
      <p:sp>
        <p:nvSpPr>
          <p:cNvPr id="6" name="Text 4"/>
          <p:cNvSpPr/>
          <p:nvPr/>
        </p:nvSpPr>
        <p:spPr>
          <a:xfrm>
            <a:off x="812800" y="4710410"/>
            <a:ext cx="8502650"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C9CDD1"/>
                </a:solidFill>
                <a:latin typeface="Public Sans" pitchFamily="34" charset="0"/>
                <a:ea typeface="Public Sans" pitchFamily="34" charset="-122"/>
                <a:cs typeface="Public Sans" pitchFamily="34" charset="-120"/>
              </a:rPr>
              <a:t>Cas pratiques d’IA pour les administrations publiques</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LA MÉTHODE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Cinq ingrédients d’une bonne demande</a:t>
            </a:r>
            <a:endParaRPr lang="en-US" sz="3600" dirty="0"/>
          </a:p>
        </p:txBody>
      </p:sp>
      <p:sp>
        <p:nvSpPr>
          <p:cNvPr id="4" name="Shape 2"/>
          <p:cNvSpPr/>
          <p:nvPr/>
        </p:nvSpPr>
        <p:spPr>
          <a:xfrm>
            <a:off x="815975" y="1938586"/>
            <a:ext cx="2005310" cy="2637582"/>
          </a:xfrm>
          <a:prstGeom prst="roundRect">
            <a:avLst>
              <a:gd name="adj" fmla="val 4908"/>
            </a:avLst>
          </a:prstGeom>
          <a:solidFill>
            <a:srgbClr val="FBFAF6"/>
          </a:solidFill>
          <a:ln w="6350">
            <a:solidFill>
              <a:srgbClr val="E2DCCD"/>
            </a:solidFill>
            <a:prstDash val="solid"/>
          </a:ln>
        </p:spPr>
      </p:sp>
      <p:sp>
        <p:nvSpPr>
          <p:cNvPr id="5" name="Text 3"/>
          <p:cNvSpPr/>
          <p:nvPr/>
        </p:nvSpPr>
        <p:spPr>
          <a:xfrm>
            <a:off x="996950" y="2144961"/>
            <a:ext cx="1694160"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8A6420"/>
                </a:solidFill>
                <a:latin typeface="EB Garamond" pitchFamily="18" charset="0"/>
                <a:ea typeface="EB Garamond" pitchFamily="18" charset="-122"/>
                <a:cs typeface="EB Garamond" pitchFamily="18" charset="-120"/>
              </a:rPr>
              <a:t>R</a:t>
            </a:r>
            <a:endParaRPr lang="en-US" sz="4800" dirty="0"/>
          </a:p>
        </p:txBody>
      </p:sp>
      <p:sp>
        <p:nvSpPr>
          <p:cNvPr id="6" name="Text 4"/>
          <p:cNvSpPr/>
          <p:nvPr/>
        </p:nvSpPr>
        <p:spPr>
          <a:xfrm>
            <a:off x="996950" y="2856161"/>
            <a:ext cx="169416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Rôle</a:t>
            </a:r>
            <a:endParaRPr lang="en-US" sz="1600" dirty="0"/>
          </a:p>
        </p:txBody>
      </p:sp>
      <p:sp>
        <p:nvSpPr>
          <p:cNvPr id="7" name="Text 5"/>
          <p:cNvSpPr/>
          <p:nvPr/>
        </p:nvSpPr>
        <p:spPr>
          <a:xfrm>
            <a:off x="996950" y="3201591"/>
            <a:ext cx="16941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Qui doit-elle être ?</a:t>
            </a:r>
            <a:endParaRPr lang="en-US" sz="1200" dirty="0"/>
          </a:p>
        </p:txBody>
      </p:sp>
      <p:sp>
        <p:nvSpPr>
          <p:cNvPr id="8" name="Text 6"/>
          <p:cNvSpPr/>
          <p:nvPr/>
        </p:nvSpPr>
        <p:spPr>
          <a:xfrm>
            <a:off x="996950" y="3516511"/>
            <a:ext cx="1694160" cy="665361"/>
          </a:xfrm>
          <a:prstGeom prst="rect">
            <a:avLst/>
          </a:prstGeom>
          <a:noFill/>
          <a:ln/>
        </p:spPr>
        <p:txBody>
          <a:bodyPr wrap="square" lIns="0" tIns="0" rIns="0" bIns="0" rtlCol="0" anchor="t">
            <a:normAutofit/>
          </a:bodyPr>
          <a:lstStyle/>
          <a:p>
            <a:pPr algn="l" indent="0" marL="0">
              <a:lnSpc>
                <a:spcPts val="1680"/>
              </a:lnSpc>
              <a:buNone/>
            </a:pPr>
            <a:r>
              <a:rPr lang="en-US" sz="1200" i="1" dirty="0">
                <a:solidFill>
                  <a:srgbClr val="2E3236"/>
                </a:solidFill>
                <a:latin typeface="Public Sans" pitchFamily="34" charset="0"/>
                <a:ea typeface="Public Sans" pitchFamily="34" charset="-122"/>
                <a:cs typeface="Public Sans" pitchFamily="34" charset="-120"/>
              </a:rPr>
              <a:t>« Tu es conseiller technique au ministère… »</a:t>
            </a:r>
            <a:endParaRPr lang="en-US" sz="1200" dirty="0"/>
          </a:p>
        </p:txBody>
      </p:sp>
      <p:sp>
        <p:nvSpPr>
          <p:cNvPr id="9" name="Shape 7"/>
          <p:cNvSpPr/>
          <p:nvPr/>
        </p:nvSpPr>
        <p:spPr>
          <a:xfrm>
            <a:off x="2954635" y="1938586"/>
            <a:ext cx="2005310" cy="2637582"/>
          </a:xfrm>
          <a:prstGeom prst="roundRect">
            <a:avLst>
              <a:gd name="adj" fmla="val 4908"/>
            </a:avLst>
          </a:prstGeom>
          <a:solidFill>
            <a:srgbClr val="FBFAF6"/>
          </a:solidFill>
          <a:ln w="6350">
            <a:solidFill>
              <a:srgbClr val="E2DCCD"/>
            </a:solidFill>
            <a:prstDash val="solid"/>
          </a:ln>
        </p:spPr>
      </p:sp>
      <p:sp>
        <p:nvSpPr>
          <p:cNvPr id="10" name="Text 8"/>
          <p:cNvSpPr/>
          <p:nvPr/>
        </p:nvSpPr>
        <p:spPr>
          <a:xfrm>
            <a:off x="3135610" y="2144961"/>
            <a:ext cx="1694160"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8A6420"/>
                </a:solidFill>
                <a:latin typeface="EB Garamond" pitchFamily="18" charset="0"/>
                <a:ea typeface="EB Garamond" pitchFamily="18" charset="-122"/>
                <a:cs typeface="EB Garamond" pitchFamily="18" charset="-120"/>
              </a:rPr>
              <a:t>C</a:t>
            </a:r>
            <a:endParaRPr lang="en-US" sz="4800" dirty="0"/>
          </a:p>
        </p:txBody>
      </p:sp>
      <p:sp>
        <p:nvSpPr>
          <p:cNvPr id="11" name="Text 9"/>
          <p:cNvSpPr/>
          <p:nvPr/>
        </p:nvSpPr>
        <p:spPr>
          <a:xfrm>
            <a:off x="3135610" y="2856161"/>
            <a:ext cx="169416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Contexte</a:t>
            </a:r>
            <a:endParaRPr lang="en-US" sz="1600" dirty="0"/>
          </a:p>
        </p:txBody>
      </p:sp>
      <p:sp>
        <p:nvSpPr>
          <p:cNvPr id="12" name="Text 10"/>
          <p:cNvSpPr/>
          <p:nvPr/>
        </p:nvSpPr>
        <p:spPr>
          <a:xfrm>
            <a:off x="3135610" y="3201591"/>
            <a:ext cx="169416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Quelle situation, pour qui ?</a:t>
            </a:r>
            <a:endParaRPr lang="en-US" sz="1200" dirty="0"/>
          </a:p>
        </p:txBody>
      </p:sp>
      <p:sp>
        <p:nvSpPr>
          <p:cNvPr id="13" name="Text 11"/>
          <p:cNvSpPr/>
          <p:nvPr/>
        </p:nvSpPr>
        <p:spPr>
          <a:xfrm>
            <a:off x="3135610" y="3729831"/>
            <a:ext cx="1694160" cy="665361"/>
          </a:xfrm>
          <a:prstGeom prst="rect">
            <a:avLst/>
          </a:prstGeom>
          <a:noFill/>
          <a:ln/>
        </p:spPr>
        <p:txBody>
          <a:bodyPr wrap="square" lIns="0" tIns="0" rIns="0" bIns="0" rtlCol="0" anchor="t">
            <a:normAutofit/>
          </a:bodyPr>
          <a:lstStyle/>
          <a:p>
            <a:pPr algn="l" indent="0" marL="0">
              <a:lnSpc>
                <a:spcPts val="1680"/>
              </a:lnSpc>
              <a:buNone/>
            </a:pPr>
            <a:r>
              <a:rPr lang="en-US" sz="1200" i="1" dirty="0">
                <a:solidFill>
                  <a:srgbClr val="2E3236"/>
                </a:solidFill>
                <a:latin typeface="Public Sans" pitchFamily="34" charset="0"/>
                <a:ea typeface="Public Sans" pitchFamily="34" charset="-122"/>
                <a:cs typeface="Public Sans" pitchFamily="34" charset="-120"/>
              </a:rPr>
              <a:t>« Le Ministre présente ce dossier en Conseil… »</a:t>
            </a:r>
            <a:endParaRPr lang="en-US" sz="1200" dirty="0"/>
          </a:p>
        </p:txBody>
      </p:sp>
      <p:sp>
        <p:nvSpPr>
          <p:cNvPr id="14" name="Shape 12"/>
          <p:cNvSpPr/>
          <p:nvPr/>
        </p:nvSpPr>
        <p:spPr>
          <a:xfrm>
            <a:off x="5093295" y="1938586"/>
            <a:ext cx="2005360" cy="2637582"/>
          </a:xfrm>
          <a:prstGeom prst="roundRect">
            <a:avLst>
              <a:gd name="adj" fmla="val 4908"/>
            </a:avLst>
          </a:prstGeom>
          <a:solidFill>
            <a:srgbClr val="FBFAF6"/>
          </a:solidFill>
          <a:ln w="6350">
            <a:solidFill>
              <a:srgbClr val="E2DCCD"/>
            </a:solidFill>
            <a:prstDash val="solid"/>
          </a:ln>
        </p:spPr>
      </p:sp>
      <p:sp>
        <p:nvSpPr>
          <p:cNvPr id="15" name="Text 13"/>
          <p:cNvSpPr/>
          <p:nvPr/>
        </p:nvSpPr>
        <p:spPr>
          <a:xfrm>
            <a:off x="5274270" y="2144961"/>
            <a:ext cx="1694210"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8A6420"/>
                </a:solidFill>
                <a:latin typeface="EB Garamond" pitchFamily="18" charset="0"/>
                <a:ea typeface="EB Garamond" pitchFamily="18" charset="-122"/>
                <a:cs typeface="EB Garamond" pitchFamily="18" charset="-120"/>
              </a:rPr>
              <a:t>T</a:t>
            </a:r>
            <a:endParaRPr lang="en-US" sz="4800" dirty="0"/>
          </a:p>
        </p:txBody>
      </p:sp>
      <p:sp>
        <p:nvSpPr>
          <p:cNvPr id="16" name="Text 14"/>
          <p:cNvSpPr/>
          <p:nvPr/>
        </p:nvSpPr>
        <p:spPr>
          <a:xfrm>
            <a:off x="5274270" y="2856161"/>
            <a:ext cx="169421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Tâche</a:t>
            </a:r>
            <a:endParaRPr lang="en-US" sz="1600" dirty="0"/>
          </a:p>
        </p:txBody>
      </p:sp>
      <p:sp>
        <p:nvSpPr>
          <p:cNvPr id="17" name="Text 15"/>
          <p:cNvSpPr/>
          <p:nvPr/>
        </p:nvSpPr>
        <p:spPr>
          <a:xfrm>
            <a:off x="5274270" y="3201591"/>
            <a:ext cx="169421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Que doit-elle produire ?</a:t>
            </a:r>
            <a:endParaRPr lang="en-US" sz="1200" dirty="0"/>
          </a:p>
        </p:txBody>
      </p:sp>
      <p:sp>
        <p:nvSpPr>
          <p:cNvPr id="18" name="Text 16"/>
          <p:cNvSpPr/>
          <p:nvPr/>
        </p:nvSpPr>
        <p:spPr>
          <a:xfrm>
            <a:off x="5274270" y="3729831"/>
            <a:ext cx="1694210" cy="452041"/>
          </a:xfrm>
          <a:prstGeom prst="rect">
            <a:avLst/>
          </a:prstGeom>
          <a:noFill/>
          <a:ln/>
        </p:spPr>
        <p:txBody>
          <a:bodyPr wrap="square" lIns="0" tIns="0" rIns="0" bIns="0" rtlCol="0" anchor="t">
            <a:normAutofit/>
          </a:bodyPr>
          <a:lstStyle/>
          <a:p>
            <a:pPr algn="l" indent="0" marL="0">
              <a:lnSpc>
                <a:spcPts val="1680"/>
              </a:lnSpc>
              <a:buNone/>
            </a:pPr>
            <a:r>
              <a:rPr lang="en-US" sz="1200" i="1" dirty="0">
                <a:solidFill>
                  <a:srgbClr val="2E3236"/>
                </a:solidFill>
                <a:latin typeface="Public Sans" pitchFamily="34" charset="0"/>
                <a:ea typeface="Public Sans" pitchFamily="34" charset="-122"/>
                <a:cs typeface="Public Sans" pitchFamily="34" charset="-120"/>
              </a:rPr>
              <a:t>« Rédige une note de synthèse… »</a:t>
            </a:r>
            <a:endParaRPr lang="en-US" sz="1200" dirty="0"/>
          </a:p>
        </p:txBody>
      </p:sp>
      <p:sp>
        <p:nvSpPr>
          <p:cNvPr id="19" name="Shape 17"/>
          <p:cNvSpPr/>
          <p:nvPr/>
        </p:nvSpPr>
        <p:spPr>
          <a:xfrm>
            <a:off x="7232005" y="1938586"/>
            <a:ext cx="2005310" cy="2637582"/>
          </a:xfrm>
          <a:prstGeom prst="roundRect">
            <a:avLst>
              <a:gd name="adj" fmla="val 4908"/>
            </a:avLst>
          </a:prstGeom>
          <a:solidFill>
            <a:srgbClr val="FBFAF6"/>
          </a:solidFill>
          <a:ln w="6350">
            <a:solidFill>
              <a:srgbClr val="E2DCCD"/>
            </a:solidFill>
            <a:prstDash val="solid"/>
          </a:ln>
        </p:spPr>
      </p:sp>
      <p:sp>
        <p:nvSpPr>
          <p:cNvPr id="20" name="Text 18"/>
          <p:cNvSpPr/>
          <p:nvPr/>
        </p:nvSpPr>
        <p:spPr>
          <a:xfrm>
            <a:off x="7412980" y="2144961"/>
            <a:ext cx="1694160"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8A6420"/>
                </a:solidFill>
                <a:latin typeface="EB Garamond" pitchFamily="18" charset="0"/>
                <a:ea typeface="EB Garamond" pitchFamily="18" charset="-122"/>
                <a:cs typeface="EB Garamond" pitchFamily="18" charset="-120"/>
              </a:rPr>
              <a:t>F</a:t>
            </a:r>
            <a:endParaRPr lang="en-US" sz="4800" dirty="0"/>
          </a:p>
        </p:txBody>
      </p:sp>
      <p:sp>
        <p:nvSpPr>
          <p:cNvPr id="21" name="Text 19"/>
          <p:cNvSpPr/>
          <p:nvPr/>
        </p:nvSpPr>
        <p:spPr>
          <a:xfrm>
            <a:off x="7412980" y="2856161"/>
            <a:ext cx="169416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Format</a:t>
            </a:r>
            <a:endParaRPr lang="en-US" sz="1600" dirty="0"/>
          </a:p>
        </p:txBody>
      </p:sp>
      <p:sp>
        <p:nvSpPr>
          <p:cNvPr id="22" name="Text 20"/>
          <p:cNvSpPr/>
          <p:nvPr/>
        </p:nvSpPr>
        <p:spPr>
          <a:xfrm>
            <a:off x="7412980" y="3201591"/>
            <a:ext cx="1694160"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Quelle forme, quelle longueur ?</a:t>
            </a:r>
            <a:endParaRPr lang="en-US" sz="1200" dirty="0"/>
          </a:p>
        </p:txBody>
      </p:sp>
      <p:sp>
        <p:nvSpPr>
          <p:cNvPr id="23" name="Text 21"/>
          <p:cNvSpPr/>
          <p:nvPr/>
        </p:nvSpPr>
        <p:spPr>
          <a:xfrm>
            <a:off x="7412980" y="3729831"/>
            <a:ext cx="1694160" cy="452041"/>
          </a:xfrm>
          <a:prstGeom prst="rect">
            <a:avLst/>
          </a:prstGeom>
          <a:noFill/>
          <a:ln/>
        </p:spPr>
        <p:txBody>
          <a:bodyPr wrap="square" lIns="0" tIns="0" rIns="0" bIns="0" rtlCol="0" anchor="t">
            <a:normAutofit/>
          </a:bodyPr>
          <a:lstStyle/>
          <a:p>
            <a:pPr algn="l" indent="0" marL="0">
              <a:lnSpc>
                <a:spcPts val="1680"/>
              </a:lnSpc>
              <a:buNone/>
            </a:pPr>
            <a:r>
              <a:rPr lang="en-US" sz="1200" i="1" dirty="0">
                <a:solidFill>
                  <a:srgbClr val="2E3236"/>
                </a:solidFill>
                <a:latin typeface="Public Sans" pitchFamily="34" charset="0"/>
                <a:ea typeface="Public Sans" pitchFamily="34" charset="-122"/>
                <a:cs typeface="Public Sans" pitchFamily="34" charset="-120"/>
              </a:rPr>
              <a:t>« Une page, trois parties, des puces… »</a:t>
            </a:r>
            <a:endParaRPr lang="en-US" sz="1200" dirty="0"/>
          </a:p>
        </p:txBody>
      </p:sp>
      <p:sp>
        <p:nvSpPr>
          <p:cNvPr id="24" name="Shape 22"/>
          <p:cNvSpPr/>
          <p:nvPr/>
        </p:nvSpPr>
        <p:spPr>
          <a:xfrm>
            <a:off x="9367490" y="1935411"/>
            <a:ext cx="2011660" cy="2643932"/>
          </a:xfrm>
          <a:prstGeom prst="roundRect">
            <a:avLst>
              <a:gd name="adj" fmla="val 5051"/>
            </a:avLst>
          </a:prstGeom>
          <a:solidFill>
            <a:srgbClr val="2E3236"/>
          </a:solidFill>
          <a:ln/>
        </p:spPr>
      </p:sp>
      <p:sp>
        <p:nvSpPr>
          <p:cNvPr id="25" name="Text 23"/>
          <p:cNvSpPr/>
          <p:nvPr/>
        </p:nvSpPr>
        <p:spPr>
          <a:xfrm>
            <a:off x="9545290" y="2138611"/>
            <a:ext cx="1706860"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D4A24C"/>
                </a:solidFill>
                <a:latin typeface="EB Garamond" pitchFamily="18" charset="0"/>
                <a:ea typeface="EB Garamond" pitchFamily="18" charset="-122"/>
                <a:cs typeface="EB Garamond" pitchFamily="18" charset="-120"/>
              </a:rPr>
              <a:t>S</a:t>
            </a:r>
            <a:endParaRPr lang="en-US" sz="4800" dirty="0"/>
          </a:p>
        </p:txBody>
      </p:sp>
      <p:sp>
        <p:nvSpPr>
          <p:cNvPr id="26" name="Text 24"/>
          <p:cNvSpPr/>
          <p:nvPr/>
        </p:nvSpPr>
        <p:spPr>
          <a:xfrm>
            <a:off x="9545290" y="2849811"/>
            <a:ext cx="1706860"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3EC"/>
                </a:solidFill>
                <a:latin typeface="Public Sans" pitchFamily="34" charset="0"/>
                <a:ea typeface="Public Sans" pitchFamily="34" charset="-122"/>
                <a:cs typeface="Public Sans" pitchFamily="34" charset="-120"/>
              </a:rPr>
              <a:t>Style</a:t>
            </a:r>
            <a:endParaRPr lang="en-US" sz="1600" dirty="0"/>
          </a:p>
        </p:txBody>
      </p:sp>
      <p:sp>
        <p:nvSpPr>
          <p:cNvPr id="27" name="Text 25"/>
          <p:cNvSpPr/>
          <p:nvPr/>
        </p:nvSpPr>
        <p:spPr>
          <a:xfrm>
            <a:off x="9545290" y="3195241"/>
            <a:ext cx="170686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CDD1"/>
                </a:solidFill>
                <a:latin typeface="Public Sans" pitchFamily="34" charset="0"/>
                <a:ea typeface="Public Sans" pitchFamily="34" charset="-122"/>
                <a:cs typeface="Public Sans" pitchFamily="34" charset="-120"/>
              </a:rPr>
              <a:t>Quel registre ?</a:t>
            </a:r>
            <a:endParaRPr lang="en-US" sz="1200" dirty="0"/>
          </a:p>
        </p:txBody>
      </p:sp>
      <p:sp>
        <p:nvSpPr>
          <p:cNvPr id="28" name="Text 26"/>
          <p:cNvSpPr/>
          <p:nvPr/>
        </p:nvSpPr>
        <p:spPr>
          <a:xfrm>
            <a:off x="9545290" y="3510161"/>
            <a:ext cx="1706860" cy="452041"/>
          </a:xfrm>
          <a:prstGeom prst="rect">
            <a:avLst/>
          </a:prstGeom>
          <a:noFill/>
          <a:ln/>
        </p:spPr>
        <p:txBody>
          <a:bodyPr wrap="square" lIns="0" tIns="0" rIns="0" bIns="0" rtlCol="0" anchor="t">
            <a:normAutofit/>
          </a:bodyPr>
          <a:lstStyle/>
          <a:p>
            <a:pPr algn="l" indent="0" marL="0">
              <a:lnSpc>
                <a:spcPts val="1680"/>
              </a:lnSpc>
              <a:buNone/>
            </a:pPr>
            <a:r>
              <a:rPr lang="en-US" sz="1200" i="1" dirty="0">
                <a:solidFill>
                  <a:srgbClr val="F6F3EC"/>
                </a:solidFill>
                <a:latin typeface="Public Sans" pitchFamily="34" charset="0"/>
                <a:ea typeface="Public Sans" pitchFamily="34" charset="-122"/>
                <a:cs typeface="Public Sans" pitchFamily="34" charset="-120"/>
              </a:rPr>
              <a:t>« Administratif, sobre, sans jargon. »</a:t>
            </a:r>
            <a:endParaRPr lang="en-US" sz="1200" dirty="0"/>
          </a:p>
        </p:txBody>
      </p:sp>
      <p:sp>
        <p:nvSpPr>
          <p:cNvPr id="29" name="Text 27"/>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Astuce : terminez toujours par « Signale les points que je dois vérifier »</a:t>
            </a:r>
            <a:endParaRPr lang="en-US" sz="1200" dirty="0"/>
          </a:p>
        </p:txBody>
      </p:sp>
      <p:sp>
        <p:nvSpPr>
          <p:cNvPr id="30" name="Text 28"/>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AVANT / APRÈS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La même demande, deux résultats</a:t>
            </a:r>
            <a:endParaRPr lang="en-US" sz="3600" dirty="0"/>
          </a:p>
        </p:txBody>
      </p:sp>
      <p:sp>
        <p:nvSpPr>
          <p:cNvPr id="4" name="Shape 2"/>
          <p:cNvSpPr/>
          <p:nvPr/>
        </p:nvSpPr>
        <p:spPr>
          <a:xfrm>
            <a:off x="815975" y="1887786"/>
            <a:ext cx="3694757" cy="2394396"/>
          </a:xfrm>
          <a:prstGeom prst="roundRect">
            <a:avLst>
              <a:gd name="adj" fmla="val 4111"/>
            </a:avLst>
          </a:prstGeom>
          <a:solidFill>
            <a:srgbClr val="FBFAF6"/>
          </a:solidFill>
          <a:ln w="6350">
            <a:solidFill>
              <a:srgbClr val="E2DCCD"/>
            </a:solidFill>
            <a:prstDash val="solid"/>
          </a:ln>
        </p:spPr>
      </p:sp>
      <p:sp>
        <p:nvSpPr>
          <p:cNvPr id="5" name="Text 3"/>
          <p:cNvSpPr/>
          <p:nvPr/>
        </p:nvSpPr>
        <p:spPr>
          <a:xfrm>
            <a:off x="1047750" y="2119561"/>
            <a:ext cx="332814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A04E1A"/>
                </a:solidFill>
                <a:latin typeface="Public Sans" pitchFamily="34" charset="0"/>
                <a:ea typeface="Public Sans" pitchFamily="34" charset="-122"/>
                <a:cs typeface="Public Sans" pitchFamily="34" charset="-120"/>
              </a:rPr>
              <a:t>Demande vague</a:t>
            </a:r>
            <a:endParaRPr lang="en-US" sz="1500" dirty="0"/>
          </a:p>
        </p:txBody>
      </p:sp>
      <p:sp>
        <p:nvSpPr>
          <p:cNvPr id="6" name="Text 4"/>
          <p:cNvSpPr/>
          <p:nvPr/>
        </p:nvSpPr>
        <p:spPr>
          <a:xfrm>
            <a:off x="1047750" y="2475161"/>
            <a:ext cx="3328144" cy="558800"/>
          </a:xfrm>
          <a:prstGeom prst="rect">
            <a:avLst/>
          </a:prstGeom>
          <a:noFill/>
          <a:ln/>
        </p:spPr>
        <p:txBody>
          <a:bodyPr wrap="square" lIns="0" tIns="0" rIns="0" bIns="0" rtlCol="0" anchor="t">
            <a:normAutofit/>
          </a:bodyPr>
          <a:lstStyle/>
          <a:p>
            <a:pPr algn="l" indent="0" marL="0">
              <a:lnSpc>
                <a:spcPts val="2100"/>
              </a:lnSpc>
              <a:buNone/>
            </a:pPr>
            <a:r>
              <a:rPr lang="en-US" sz="1500" i="1" dirty="0">
                <a:solidFill>
                  <a:srgbClr val="2E3236"/>
                </a:solidFill>
                <a:latin typeface="Public Sans" pitchFamily="34" charset="0"/>
                <a:ea typeface="Public Sans" pitchFamily="34" charset="-122"/>
                <a:cs typeface="Public Sans" pitchFamily="34" charset="-120"/>
              </a:rPr>
              <a:t>« Écris une note sur la dématérialisation. »</a:t>
            </a:r>
            <a:endParaRPr lang="en-US" sz="1500" dirty="0"/>
          </a:p>
        </p:txBody>
      </p:sp>
      <p:sp>
        <p:nvSpPr>
          <p:cNvPr id="7" name="Text 5"/>
          <p:cNvSpPr/>
          <p:nvPr/>
        </p:nvSpPr>
        <p:spPr>
          <a:xfrm>
            <a:off x="1047750" y="3623766"/>
            <a:ext cx="3328144" cy="452041"/>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4A4E52"/>
                </a:solidFill>
                <a:latin typeface="Public Sans" pitchFamily="34" charset="0"/>
                <a:ea typeface="Public Sans" pitchFamily="34" charset="-122"/>
                <a:cs typeface="Public Sans" pitchFamily="34" charset="-120"/>
              </a:rPr>
              <a:t>Résultat :</a:t>
            </a:r>
            <a:r>
              <a:rPr lang="en-US" sz="1200" dirty="0">
                <a:solidFill>
                  <a:srgbClr val="4A4E52"/>
                </a:solidFill>
                <a:latin typeface="Public Sans" pitchFamily="34" charset="0"/>
                <a:ea typeface="Public Sans" pitchFamily="34" charset="-122"/>
                <a:cs typeface="Public Sans" pitchFamily="34" charset="-120"/>
              </a:rPr>
              <a:t> un texte générique, sans lien avec la Guinée, à réécrire entièrement</a:t>
            </a:r>
            <a:endParaRPr lang="en-US" sz="1200" dirty="0"/>
          </a:p>
        </p:txBody>
      </p:sp>
      <p:sp>
        <p:nvSpPr>
          <p:cNvPr id="8" name="Shape 6"/>
          <p:cNvSpPr/>
          <p:nvPr/>
        </p:nvSpPr>
        <p:spPr>
          <a:xfrm>
            <a:off x="4717107" y="1884611"/>
            <a:ext cx="6662093" cy="2400746"/>
          </a:xfrm>
          <a:prstGeom prst="roundRect">
            <a:avLst>
              <a:gd name="adj" fmla="val 4232"/>
            </a:avLst>
          </a:prstGeom>
          <a:solidFill>
            <a:srgbClr val="2E3236"/>
          </a:solidFill>
          <a:ln/>
        </p:spPr>
      </p:sp>
      <p:sp>
        <p:nvSpPr>
          <p:cNvPr id="9" name="Shape 7"/>
          <p:cNvSpPr/>
          <p:nvPr/>
        </p:nvSpPr>
        <p:spPr>
          <a:xfrm>
            <a:off x="4717107" y="1884611"/>
            <a:ext cx="6662093" cy="2400746"/>
          </a:xfrm>
          <a:custGeom>
            <a:avLst/>
            <a:gdLst/>
            <a:ahLst/>
            <a:cxnLst/>
            <a:rect l="l" t="t" r="r" b="b"/>
            <a:pathLst>
              <a:path w="6662093" h="2400746">
                <a:moveTo>
                  <a:pt x="0" y="101600"/>
                </a:moveTo>
                <a:lnTo>
                  <a:pt x="0" y="101600"/>
                </a:lnTo>
                <a:arcTo hR="101600" wR="101600" stAng="10800000" swAng="5400000"/>
                <a:lnTo>
                  <a:pt x="6560493" y="0"/>
                </a:lnTo>
                <a:arcTo hR="101600" wR="101600" stAng="16200000" swAng="5400000"/>
                <a:lnTo>
                  <a:pt x="6662093" y="101600"/>
                </a:lnTo>
                <a:arcTo hR="50800" wR="101600" stAng="0" swAng="-5400000"/>
                <a:lnTo>
                  <a:pt x="101600" y="50800"/>
                </a:lnTo>
                <a:arcTo hR="50800" wR="101600" stAng="16200000" swAng="-5400000"/>
                <a:close/>
              </a:path>
            </a:pathLst>
          </a:custGeom>
          <a:solidFill>
            <a:srgbClr val="D4A24C"/>
          </a:solidFill>
          <a:ln/>
        </p:spPr>
      </p:sp>
      <p:sp>
        <p:nvSpPr>
          <p:cNvPr id="10" name="Text 8"/>
          <p:cNvSpPr/>
          <p:nvPr/>
        </p:nvSpPr>
        <p:spPr>
          <a:xfrm>
            <a:off x="4945707" y="2164011"/>
            <a:ext cx="6391039"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D4A24C"/>
                </a:solidFill>
                <a:latin typeface="Public Sans" pitchFamily="34" charset="0"/>
                <a:ea typeface="Public Sans" pitchFamily="34" charset="-122"/>
                <a:cs typeface="Public Sans" pitchFamily="34" charset="-120"/>
              </a:rPr>
              <a:t>Demande structurée</a:t>
            </a:r>
            <a:endParaRPr lang="en-US" sz="1500" dirty="0"/>
          </a:p>
        </p:txBody>
      </p:sp>
      <p:sp>
        <p:nvSpPr>
          <p:cNvPr id="11" name="Text 9"/>
          <p:cNvSpPr/>
          <p:nvPr/>
        </p:nvSpPr>
        <p:spPr>
          <a:xfrm>
            <a:off x="4945707" y="2519611"/>
            <a:ext cx="6391039" cy="1222226"/>
          </a:xfrm>
          <a:prstGeom prst="rect">
            <a:avLst/>
          </a:prstGeom>
          <a:noFill/>
          <a:ln/>
        </p:spPr>
        <p:txBody>
          <a:bodyPr wrap="square" lIns="0" tIns="0" rIns="0" bIns="0" rtlCol="0" anchor="t">
            <a:normAutofit/>
          </a:bodyPr>
          <a:lstStyle/>
          <a:p>
            <a:pPr algn="l" indent="0" marL="0">
              <a:lnSpc>
                <a:spcPts val="1885"/>
              </a:lnSpc>
              <a:buNone/>
            </a:pPr>
            <a:r>
              <a:rPr lang="en-US" sz="1300" i="1" dirty="0">
                <a:solidFill>
                  <a:srgbClr val="F6F3EC"/>
                </a:solidFill>
                <a:latin typeface="Public Sans" pitchFamily="34" charset="0"/>
                <a:ea typeface="Public Sans" pitchFamily="34" charset="-122"/>
                <a:cs typeface="Public Sans" pitchFamily="34" charset="-120"/>
              </a:rPr>
              <a:t>« </a:t>
            </a:r>
            <a:r>
              <a:rPr lang="en-US" sz="1300" b="1" i="1" dirty="0">
                <a:solidFill>
                  <a:srgbClr val="F6F3EC"/>
                </a:solidFill>
                <a:latin typeface="Public Sans" pitchFamily="34" charset="0"/>
                <a:ea typeface="Public Sans" pitchFamily="34" charset="-122"/>
                <a:cs typeface="Public Sans" pitchFamily="34" charset="-120"/>
              </a:rPr>
              <a:t>Tu es</a:t>
            </a:r>
            <a:r>
              <a:rPr lang="en-US" sz="1300" i="1" dirty="0">
                <a:solidFill>
                  <a:srgbClr val="F6F3EC"/>
                </a:solidFill>
                <a:latin typeface="Public Sans" pitchFamily="34" charset="0"/>
                <a:ea typeface="Public Sans" pitchFamily="34" charset="-122"/>
                <a:cs typeface="Public Sans" pitchFamily="34" charset="-120"/>
              </a:rPr>
              <a:t> conseiller technique au Ministère de la Modernisation de l’Administration et de la Fonction publique. </a:t>
            </a:r>
            <a:r>
              <a:rPr lang="en-US" sz="1300" b="1" i="1" dirty="0">
                <a:solidFill>
                  <a:srgbClr val="F6F3EC"/>
                </a:solidFill>
                <a:latin typeface="Public Sans" pitchFamily="34" charset="0"/>
                <a:ea typeface="Public Sans" pitchFamily="34" charset="-122"/>
                <a:cs typeface="Public Sans" pitchFamily="34" charset="-120"/>
              </a:rPr>
              <a:t>Le Ministre</a:t>
            </a:r>
            <a:r>
              <a:rPr lang="en-US" sz="1300" i="1" dirty="0">
                <a:solidFill>
                  <a:srgbClr val="F6F3EC"/>
                </a:solidFill>
                <a:latin typeface="Public Sans" pitchFamily="34" charset="0"/>
                <a:ea typeface="Public Sans" pitchFamily="34" charset="-122"/>
                <a:cs typeface="Public Sans" pitchFamily="34" charset="-120"/>
              </a:rPr>
              <a:t> présente en Conseil des ministres un projet de dématérialisation des actes de carrière. </a:t>
            </a:r>
            <a:r>
              <a:rPr lang="en-US" sz="1300" b="1" i="1" dirty="0">
                <a:solidFill>
                  <a:srgbClr val="F6F3EC"/>
                </a:solidFill>
                <a:latin typeface="Public Sans" pitchFamily="34" charset="0"/>
                <a:ea typeface="Public Sans" pitchFamily="34" charset="-122"/>
                <a:cs typeface="Public Sans" pitchFamily="34" charset="-120"/>
              </a:rPr>
              <a:t>Rédige</a:t>
            </a:r>
            <a:r>
              <a:rPr lang="en-US" sz="1300" i="1" dirty="0">
                <a:solidFill>
                  <a:srgbClr val="F6F3EC"/>
                </a:solidFill>
                <a:latin typeface="Public Sans" pitchFamily="34" charset="0"/>
                <a:ea typeface="Public Sans" pitchFamily="34" charset="-122"/>
                <a:cs typeface="Public Sans" pitchFamily="34" charset="-120"/>
              </a:rPr>
              <a:t> une note de synthèse d’une page : contexte, trois bénéfices, trois risques, recommandations. </a:t>
            </a:r>
            <a:r>
              <a:rPr lang="en-US" sz="1300" b="1" i="1" dirty="0">
                <a:solidFill>
                  <a:srgbClr val="F6F3EC"/>
                </a:solidFill>
                <a:latin typeface="Public Sans" pitchFamily="34" charset="0"/>
                <a:ea typeface="Public Sans" pitchFamily="34" charset="-122"/>
                <a:cs typeface="Public Sans" pitchFamily="34" charset="-120"/>
              </a:rPr>
              <a:t>Style</a:t>
            </a:r>
            <a:r>
              <a:rPr lang="en-US" sz="1300" i="1" dirty="0">
                <a:solidFill>
                  <a:srgbClr val="F6F3EC"/>
                </a:solidFill>
                <a:latin typeface="Public Sans" pitchFamily="34" charset="0"/>
                <a:ea typeface="Public Sans" pitchFamily="34" charset="-122"/>
                <a:cs typeface="Public Sans" pitchFamily="34" charset="-120"/>
              </a:rPr>
              <a:t> administratif et sobre. </a:t>
            </a:r>
            <a:r>
              <a:rPr lang="en-US" sz="1300" b="1" i="1" dirty="0">
                <a:solidFill>
                  <a:srgbClr val="F6F3EC"/>
                </a:solidFill>
                <a:latin typeface="Public Sans" pitchFamily="34" charset="0"/>
                <a:ea typeface="Public Sans" pitchFamily="34" charset="-122"/>
                <a:cs typeface="Public Sans" pitchFamily="34" charset="-120"/>
              </a:rPr>
              <a:t>Signale</a:t>
            </a:r>
            <a:r>
              <a:rPr lang="en-US" sz="1300" i="1" dirty="0">
                <a:solidFill>
                  <a:srgbClr val="F6F3EC"/>
                </a:solidFill>
                <a:latin typeface="Public Sans" pitchFamily="34" charset="0"/>
                <a:ea typeface="Public Sans" pitchFamily="34" charset="-122"/>
                <a:cs typeface="Public Sans" pitchFamily="34" charset="-120"/>
              </a:rPr>
              <a:t> les points que je dois vérifier. »</a:t>
            </a:r>
            <a:endParaRPr lang="en-US" sz="1300" dirty="0"/>
          </a:p>
        </p:txBody>
      </p:sp>
      <p:sp>
        <p:nvSpPr>
          <p:cNvPr id="12" name="Text 10"/>
          <p:cNvSpPr/>
          <p:nvPr/>
        </p:nvSpPr>
        <p:spPr>
          <a:xfrm>
            <a:off x="4945707" y="3843437"/>
            <a:ext cx="6391039"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F6F3EC"/>
                </a:solidFill>
                <a:latin typeface="Public Sans" pitchFamily="34" charset="0"/>
                <a:ea typeface="Public Sans" pitchFamily="34" charset="-122"/>
                <a:cs typeface="Public Sans" pitchFamily="34" charset="-120"/>
              </a:rPr>
              <a:t>Résultat :</a:t>
            </a:r>
            <a:r>
              <a:rPr lang="en-US" sz="1200" dirty="0">
                <a:solidFill>
                  <a:srgbClr val="C9CDD1"/>
                </a:solidFill>
                <a:latin typeface="Public Sans" pitchFamily="34" charset="0"/>
                <a:ea typeface="Public Sans" pitchFamily="34" charset="-122"/>
                <a:cs typeface="Public Sans" pitchFamily="34" charset="-120"/>
              </a:rPr>
              <a:t> un premier jet structuré, à relire et compléter</a:t>
            </a:r>
            <a:endParaRPr lang="en-US" sz="1200" dirty="0"/>
          </a:p>
        </p:txBody>
      </p:sp>
      <p:sp>
        <p:nvSpPr>
          <p:cNvPr id="13" name="Text 1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CAS PRATIQUE 1 · RÉDACTION ADMINISTRATIVE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Rédiger une note administrative</a:t>
            </a:r>
            <a:endParaRPr lang="en-US" sz="3600" dirty="0"/>
          </a:p>
        </p:txBody>
      </p:sp>
      <p:sp>
        <p:nvSpPr>
          <p:cNvPr id="4" name="Shape 2"/>
          <p:cNvSpPr/>
          <p:nvPr/>
        </p:nvSpPr>
        <p:spPr>
          <a:xfrm>
            <a:off x="812800" y="1884611"/>
            <a:ext cx="5181600" cy="3036391"/>
          </a:xfrm>
          <a:prstGeom prst="roundRect">
            <a:avLst>
              <a:gd name="adj" fmla="val 3346"/>
            </a:avLst>
          </a:prstGeom>
          <a:solidFill>
            <a:srgbClr val="2E3236"/>
          </a:solidFill>
          <a:ln/>
        </p:spPr>
      </p:sp>
      <p:sp>
        <p:nvSpPr>
          <p:cNvPr id="5" name="Text 3"/>
          <p:cNvSpPr/>
          <p:nvPr/>
        </p:nvSpPr>
        <p:spPr>
          <a:xfrm>
            <a:off x="1066800" y="2138611"/>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4A24C"/>
                </a:solidFill>
                <a:latin typeface="Public Sans" pitchFamily="34" charset="0"/>
                <a:ea typeface="Public Sans" pitchFamily="34" charset="-122"/>
                <a:cs typeface="Public Sans" pitchFamily="34" charset="-120"/>
              </a:rPr>
              <a:t>LA DEMANDE TYPE</a:t>
            </a:r>
            <a:endParaRPr lang="en-US" sz="1200" dirty="0"/>
          </a:p>
        </p:txBody>
      </p:sp>
      <p:sp>
        <p:nvSpPr>
          <p:cNvPr id="6" name="Text 4"/>
          <p:cNvSpPr/>
          <p:nvPr/>
        </p:nvSpPr>
        <p:spPr>
          <a:xfrm>
            <a:off x="1066800" y="2478931"/>
            <a:ext cx="4813808" cy="1625600"/>
          </a:xfrm>
          <a:prstGeom prst="rect">
            <a:avLst/>
          </a:prstGeom>
          <a:noFill/>
          <a:ln/>
        </p:spPr>
        <p:txBody>
          <a:bodyPr wrap="square" lIns="0" tIns="0" rIns="0" bIns="0" rtlCol="0" anchor="t">
            <a:normAutofit/>
          </a:bodyPr>
          <a:lstStyle/>
          <a:p>
            <a:pPr algn="l" indent="0" marL="0">
              <a:lnSpc>
                <a:spcPts val="2100"/>
              </a:lnSpc>
              <a:buNone/>
            </a:pPr>
            <a:r>
              <a:rPr lang="en-US" sz="1400" i="1" dirty="0">
                <a:solidFill>
                  <a:srgbClr val="F6F3EC"/>
                </a:solidFill>
                <a:latin typeface="Public Sans" pitchFamily="34" charset="0"/>
                <a:ea typeface="Public Sans" pitchFamily="34" charset="-122"/>
                <a:cs typeface="Public Sans" pitchFamily="34" charset="-120"/>
              </a:rPr>
              <a:t>« Tu es conseiller technique du Secrétaire général d’un ministère guinéen. Rédige une note de présentation d’un projet de circulaire sur les horaires d’accueil du public. Structure : objet, contexte, dispositions proposées, impacts. Une page, ton administratif. Pose-moi des questions si des informations te manquent. »</a:t>
            </a:r>
            <a:endParaRPr lang="en-US" sz="1400" dirty="0"/>
          </a:p>
        </p:txBody>
      </p:sp>
      <p:sp>
        <p:nvSpPr>
          <p:cNvPr id="7" name="Shape 5"/>
          <p:cNvSpPr/>
          <p:nvPr/>
        </p:nvSpPr>
        <p:spPr>
          <a:xfrm>
            <a:off x="6200775" y="1887786"/>
            <a:ext cx="5175250" cy="1435646"/>
          </a:xfrm>
          <a:prstGeom prst="roundRect">
            <a:avLst>
              <a:gd name="adj" fmla="val 6856"/>
            </a:avLst>
          </a:prstGeom>
          <a:solidFill>
            <a:srgbClr val="FBFAF6"/>
          </a:solidFill>
          <a:ln w="6350">
            <a:solidFill>
              <a:srgbClr val="E2DCCD"/>
            </a:solidFill>
            <a:prstDash val="solid"/>
          </a:ln>
        </p:spPr>
      </p:sp>
      <p:sp>
        <p:nvSpPr>
          <p:cNvPr id="8" name="Text 6"/>
          <p:cNvSpPr/>
          <p:nvPr/>
        </p:nvSpPr>
        <p:spPr>
          <a:xfrm>
            <a:off x="6407150" y="2094161"/>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Ce que l’IA apporte</a:t>
            </a:r>
            <a:endParaRPr lang="en-US" sz="1500" dirty="0"/>
          </a:p>
        </p:txBody>
      </p:sp>
      <p:sp>
        <p:nvSpPr>
          <p:cNvPr id="9" name="Text 7"/>
          <p:cNvSpPr/>
          <p:nvPr/>
        </p:nvSpPr>
        <p:spPr>
          <a:xfrm>
            <a:off x="6505194" y="2398961"/>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Une structure conforme aux usages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Un premier jet en quelques minutes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Des variantes de formulation</a:t>
            </a:r>
            <a:endParaRPr lang="en-US" sz="1300" dirty="0"/>
          </a:p>
        </p:txBody>
      </p:sp>
      <p:sp>
        <p:nvSpPr>
          <p:cNvPr id="10" name="Shape 8"/>
          <p:cNvSpPr/>
          <p:nvPr/>
        </p:nvSpPr>
        <p:spPr>
          <a:xfrm>
            <a:off x="6200775" y="3482181"/>
            <a:ext cx="5175250" cy="1435646"/>
          </a:xfrm>
          <a:prstGeom prst="roundRect">
            <a:avLst>
              <a:gd name="adj" fmla="val 6856"/>
            </a:avLst>
          </a:prstGeom>
          <a:solidFill>
            <a:srgbClr val="FBFAF6"/>
          </a:solidFill>
          <a:ln w="6350">
            <a:solidFill>
              <a:srgbClr val="E2DCCD"/>
            </a:solidFill>
            <a:prstDash val="solid"/>
          </a:ln>
        </p:spPr>
      </p:sp>
      <p:sp>
        <p:nvSpPr>
          <p:cNvPr id="11" name="Text 9"/>
          <p:cNvSpPr/>
          <p:nvPr/>
        </p:nvSpPr>
        <p:spPr>
          <a:xfrm>
            <a:off x="6407150" y="3688556"/>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Votre part</a:t>
            </a:r>
            <a:endParaRPr lang="en-US" sz="1500" dirty="0"/>
          </a:p>
        </p:txBody>
      </p:sp>
      <p:sp>
        <p:nvSpPr>
          <p:cNvPr id="12" name="Text 10"/>
          <p:cNvSpPr/>
          <p:nvPr/>
        </p:nvSpPr>
        <p:spPr>
          <a:xfrm>
            <a:off x="6505194" y="3993356"/>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Les références juridiques exactes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Les faits, les chiffres, le contexte réel</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La validation hiérarchique</a:t>
            </a:r>
            <a:endParaRPr lang="en-US" sz="1300" dirty="0"/>
          </a:p>
        </p:txBody>
      </p:sp>
      <p:sp>
        <p:nvSpPr>
          <p:cNvPr id="13" name="Text 1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Pour : Fonction publique · tous les ministères</a:t>
            </a:r>
            <a:endParaRPr lang="en-US" sz="1200" dirty="0"/>
          </a:p>
        </p:txBody>
      </p:sp>
      <p:sp>
        <p:nvSpPr>
          <p:cNvPr id="14" name="Text 1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CAS PRATIQUE 2 · SYNTHÈSE ET COMPTES RENDUS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Synthétiser rapports et réunions</a:t>
            </a:r>
            <a:endParaRPr lang="en-US" sz="3600" dirty="0"/>
          </a:p>
        </p:txBody>
      </p:sp>
      <p:sp>
        <p:nvSpPr>
          <p:cNvPr id="4" name="Shape 2"/>
          <p:cNvSpPr/>
          <p:nvPr/>
        </p:nvSpPr>
        <p:spPr>
          <a:xfrm>
            <a:off x="812800" y="1884611"/>
            <a:ext cx="5181600" cy="3036391"/>
          </a:xfrm>
          <a:prstGeom prst="roundRect">
            <a:avLst>
              <a:gd name="adj" fmla="val 3346"/>
            </a:avLst>
          </a:prstGeom>
          <a:solidFill>
            <a:srgbClr val="2E3236"/>
          </a:solidFill>
          <a:ln/>
        </p:spPr>
      </p:sp>
      <p:sp>
        <p:nvSpPr>
          <p:cNvPr id="5" name="Text 3"/>
          <p:cNvSpPr/>
          <p:nvPr/>
        </p:nvSpPr>
        <p:spPr>
          <a:xfrm>
            <a:off x="1066800" y="2138611"/>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4A24C"/>
                </a:solidFill>
                <a:latin typeface="Public Sans" pitchFamily="34" charset="0"/>
                <a:ea typeface="Public Sans" pitchFamily="34" charset="-122"/>
                <a:cs typeface="Public Sans" pitchFamily="34" charset="-120"/>
              </a:rPr>
              <a:t>LA DEMANDE TYPE</a:t>
            </a:r>
            <a:endParaRPr lang="en-US" sz="1200" dirty="0"/>
          </a:p>
        </p:txBody>
      </p:sp>
      <p:sp>
        <p:nvSpPr>
          <p:cNvPr id="6" name="Text 4"/>
          <p:cNvSpPr/>
          <p:nvPr/>
        </p:nvSpPr>
        <p:spPr>
          <a:xfrm>
            <a:off x="1066800" y="2478931"/>
            <a:ext cx="4813808" cy="825500"/>
          </a:xfrm>
          <a:prstGeom prst="rect">
            <a:avLst/>
          </a:prstGeom>
          <a:noFill/>
          <a:ln/>
        </p:spPr>
        <p:txBody>
          <a:bodyPr wrap="square" lIns="0" tIns="0" rIns="0" bIns="0" rtlCol="0" anchor="t">
            <a:normAutofit/>
          </a:bodyPr>
          <a:lstStyle/>
          <a:p>
            <a:pPr algn="l" indent="0" marL="0">
              <a:lnSpc>
                <a:spcPts val="2100"/>
              </a:lnSpc>
              <a:buNone/>
            </a:pPr>
            <a:r>
              <a:rPr lang="en-US" sz="1400" i="1" dirty="0">
                <a:solidFill>
                  <a:srgbClr val="F6F3EC"/>
                </a:solidFill>
                <a:latin typeface="Public Sans" pitchFamily="34" charset="0"/>
                <a:ea typeface="Public Sans" pitchFamily="34" charset="-122"/>
                <a:cs typeface="Public Sans" pitchFamily="34" charset="-120"/>
              </a:rPr>
              <a:t>« Voici le rapport joint. Résume-le en une page pour le Ministre : cinq messages clés, trois points d’alerte, et pour chaque point, la page du rapport où le vérifier. »</a:t>
            </a:r>
            <a:endParaRPr lang="en-US" sz="1400" dirty="0"/>
          </a:p>
        </p:txBody>
      </p:sp>
      <p:sp>
        <p:nvSpPr>
          <p:cNvPr id="7" name="Text 5"/>
          <p:cNvSpPr/>
          <p:nvPr/>
        </p:nvSpPr>
        <p:spPr>
          <a:xfrm>
            <a:off x="1066800" y="4225082"/>
            <a:ext cx="4813808" cy="46732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C9CDD1"/>
                </a:solidFill>
                <a:latin typeface="Public Sans" pitchFamily="34" charset="0"/>
                <a:ea typeface="Public Sans" pitchFamily="34" charset="-122"/>
                <a:cs typeface="Public Sans" pitchFamily="34" charset="-120"/>
              </a:rPr>
              <a:t>Pour une réunion : « À partir de ces notes, rédige le compte rendu : décisions, responsables, échéances. »</a:t>
            </a:r>
            <a:endParaRPr lang="en-US" sz="1200" dirty="0"/>
          </a:p>
        </p:txBody>
      </p:sp>
      <p:sp>
        <p:nvSpPr>
          <p:cNvPr id="8" name="Shape 6"/>
          <p:cNvSpPr/>
          <p:nvPr/>
        </p:nvSpPr>
        <p:spPr>
          <a:xfrm>
            <a:off x="6200775" y="1887786"/>
            <a:ext cx="5175250" cy="1435646"/>
          </a:xfrm>
          <a:prstGeom prst="roundRect">
            <a:avLst>
              <a:gd name="adj" fmla="val 6856"/>
            </a:avLst>
          </a:prstGeom>
          <a:solidFill>
            <a:srgbClr val="FBFAF6"/>
          </a:solidFill>
          <a:ln w="6350">
            <a:solidFill>
              <a:srgbClr val="E2DCCD"/>
            </a:solidFill>
            <a:prstDash val="solid"/>
          </a:ln>
        </p:spPr>
      </p:sp>
      <p:sp>
        <p:nvSpPr>
          <p:cNvPr id="9" name="Text 7"/>
          <p:cNvSpPr/>
          <p:nvPr/>
        </p:nvSpPr>
        <p:spPr>
          <a:xfrm>
            <a:off x="6407150" y="2094161"/>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Ce que l’IA apporte</a:t>
            </a:r>
            <a:endParaRPr lang="en-US" sz="1500" dirty="0"/>
          </a:p>
        </p:txBody>
      </p:sp>
      <p:sp>
        <p:nvSpPr>
          <p:cNvPr id="10" name="Text 8"/>
          <p:cNvSpPr/>
          <p:nvPr/>
        </p:nvSpPr>
        <p:spPr>
          <a:xfrm>
            <a:off x="6505194" y="2398961"/>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La lecture accélérée de longs documents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Des comptes rendus clairs et actionnables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La comparaison de deux versions d’un texte</a:t>
            </a:r>
            <a:endParaRPr lang="en-US" sz="1300" dirty="0"/>
          </a:p>
        </p:txBody>
      </p:sp>
      <p:sp>
        <p:nvSpPr>
          <p:cNvPr id="11" name="Shape 9"/>
          <p:cNvSpPr/>
          <p:nvPr/>
        </p:nvSpPr>
        <p:spPr>
          <a:xfrm>
            <a:off x="6200775" y="3482181"/>
            <a:ext cx="5175250" cy="1435646"/>
          </a:xfrm>
          <a:prstGeom prst="roundRect">
            <a:avLst>
              <a:gd name="adj" fmla="val 6856"/>
            </a:avLst>
          </a:prstGeom>
          <a:solidFill>
            <a:srgbClr val="FBFAF6"/>
          </a:solidFill>
          <a:ln w="6350">
            <a:solidFill>
              <a:srgbClr val="E2DCCD"/>
            </a:solidFill>
            <a:prstDash val="solid"/>
          </a:ln>
        </p:spPr>
      </p:sp>
      <p:sp>
        <p:nvSpPr>
          <p:cNvPr id="12" name="Text 10"/>
          <p:cNvSpPr/>
          <p:nvPr/>
        </p:nvSpPr>
        <p:spPr>
          <a:xfrm>
            <a:off x="6407150" y="3688556"/>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Votre part</a:t>
            </a:r>
            <a:endParaRPr lang="en-US" sz="1500" dirty="0"/>
          </a:p>
        </p:txBody>
      </p:sp>
      <p:sp>
        <p:nvSpPr>
          <p:cNvPr id="13" name="Text 11"/>
          <p:cNvSpPr/>
          <p:nvPr/>
        </p:nvSpPr>
        <p:spPr>
          <a:xfrm>
            <a:off x="6505194" y="3993356"/>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Vérifier les renvois de page</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Hiérarchiser selon les priorités politiques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Choisir un outil adapté à la confidentialité</a:t>
            </a:r>
            <a:endParaRPr lang="en-US" sz="1300" dirty="0"/>
          </a:p>
        </p:txBody>
      </p:sp>
      <p:sp>
        <p:nvSpPr>
          <p:cNvPr id="14" name="Text 1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Pour : Économie, Finances et Budget · cabinets et secrétariats généraux</a:t>
            </a:r>
            <a:endParaRPr lang="en-US" sz="1200" dirty="0"/>
          </a:p>
        </p:txBody>
      </p:sp>
      <p:sp>
        <p:nvSpPr>
          <p:cNvPr id="15" name="Text 1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21</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CAS PRATIQUE 3 · CORRESPONDANCES ET DISCOURS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Préparer courriers et discours</a:t>
            </a:r>
            <a:endParaRPr lang="en-US" sz="3600" dirty="0"/>
          </a:p>
        </p:txBody>
      </p:sp>
      <p:sp>
        <p:nvSpPr>
          <p:cNvPr id="4" name="Shape 2"/>
          <p:cNvSpPr/>
          <p:nvPr/>
        </p:nvSpPr>
        <p:spPr>
          <a:xfrm>
            <a:off x="812800" y="1884611"/>
            <a:ext cx="5181600" cy="3036391"/>
          </a:xfrm>
          <a:prstGeom prst="roundRect">
            <a:avLst>
              <a:gd name="adj" fmla="val 3346"/>
            </a:avLst>
          </a:prstGeom>
          <a:solidFill>
            <a:srgbClr val="2E3236"/>
          </a:solidFill>
          <a:ln/>
        </p:spPr>
      </p:sp>
      <p:sp>
        <p:nvSpPr>
          <p:cNvPr id="5" name="Text 3"/>
          <p:cNvSpPr/>
          <p:nvPr/>
        </p:nvSpPr>
        <p:spPr>
          <a:xfrm>
            <a:off x="1066800" y="2138611"/>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4A24C"/>
                </a:solidFill>
                <a:latin typeface="Public Sans" pitchFamily="34" charset="0"/>
                <a:ea typeface="Public Sans" pitchFamily="34" charset="-122"/>
                <a:cs typeface="Public Sans" pitchFamily="34" charset="-120"/>
              </a:rPr>
              <a:t>LA DEMANDE TYPE</a:t>
            </a:r>
            <a:endParaRPr lang="en-US" sz="1200" dirty="0"/>
          </a:p>
        </p:txBody>
      </p:sp>
      <p:sp>
        <p:nvSpPr>
          <p:cNvPr id="6" name="Text 4"/>
          <p:cNvSpPr/>
          <p:nvPr/>
        </p:nvSpPr>
        <p:spPr>
          <a:xfrm>
            <a:off x="1066800" y="2478931"/>
            <a:ext cx="4813808" cy="1625600"/>
          </a:xfrm>
          <a:prstGeom prst="rect">
            <a:avLst/>
          </a:prstGeom>
          <a:noFill/>
          <a:ln/>
        </p:spPr>
        <p:txBody>
          <a:bodyPr wrap="square" lIns="0" tIns="0" rIns="0" bIns="0" rtlCol="0" anchor="t">
            <a:normAutofit/>
          </a:bodyPr>
          <a:lstStyle/>
          <a:p>
            <a:pPr algn="l" indent="0" marL="0">
              <a:lnSpc>
                <a:spcPts val="2100"/>
              </a:lnSpc>
              <a:buNone/>
            </a:pPr>
            <a:r>
              <a:rPr lang="en-US" sz="1400" i="1" dirty="0">
                <a:solidFill>
                  <a:srgbClr val="F6F3EC"/>
                </a:solidFill>
                <a:latin typeface="Public Sans" pitchFamily="34" charset="0"/>
                <a:ea typeface="Public Sans" pitchFamily="34" charset="-122"/>
                <a:cs typeface="Public Sans" pitchFamily="34" charset="-120"/>
              </a:rPr>
              <a:t>« Rédige un discours de cinq minutes pour le Ministre de la Jeunesse, à l’ouverture d’un forum sur l’entrepreneuriat des jeunes à Conakry. Public : jeunes porteurs de projets et partenaires. Ton mobilisateur, respectueux des usages protocolaires. Laisse entre crochets les salutations et les chiffres à compléter. »</a:t>
            </a:r>
            <a:endParaRPr lang="en-US" sz="1400" dirty="0"/>
          </a:p>
        </p:txBody>
      </p:sp>
      <p:sp>
        <p:nvSpPr>
          <p:cNvPr id="7" name="Shape 5"/>
          <p:cNvSpPr/>
          <p:nvPr/>
        </p:nvSpPr>
        <p:spPr>
          <a:xfrm>
            <a:off x="6200775" y="1887786"/>
            <a:ext cx="5175250" cy="1435646"/>
          </a:xfrm>
          <a:prstGeom prst="roundRect">
            <a:avLst>
              <a:gd name="adj" fmla="val 6856"/>
            </a:avLst>
          </a:prstGeom>
          <a:solidFill>
            <a:srgbClr val="FBFAF6"/>
          </a:solidFill>
          <a:ln w="6350">
            <a:solidFill>
              <a:srgbClr val="E2DCCD"/>
            </a:solidFill>
            <a:prstDash val="solid"/>
          </a:ln>
        </p:spPr>
      </p:sp>
      <p:sp>
        <p:nvSpPr>
          <p:cNvPr id="8" name="Text 6"/>
          <p:cNvSpPr/>
          <p:nvPr/>
        </p:nvSpPr>
        <p:spPr>
          <a:xfrm>
            <a:off x="6407150" y="2094161"/>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Ce que l’IA apporte</a:t>
            </a:r>
            <a:endParaRPr lang="en-US" sz="1500" dirty="0"/>
          </a:p>
        </p:txBody>
      </p:sp>
      <p:sp>
        <p:nvSpPr>
          <p:cNvPr id="9" name="Text 7"/>
          <p:cNvSpPr/>
          <p:nvPr/>
        </p:nvSpPr>
        <p:spPr>
          <a:xfrm>
            <a:off x="6505194" y="2398961"/>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Une trame et un rythme oratoire</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Plusieurs versions de ton à comparer</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Une version courte et une version longue</a:t>
            </a:r>
            <a:endParaRPr lang="en-US" sz="1300" dirty="0"/>
          </a:p>
        </p:txBody>
      </p:sp>
      <p:sp>
        <p:nvSpPr>
          <p:cNvPr id="10" name="Shape 8"/>
          <p:cNvSpPr/>
          <p:nvPr/>
        </p:nvSpPr>
        <p:spPr>
          <a:xfrm>
            <a:off x="6200775" y="3482181"/>
            <a:ext cx="5175250" cy="1435646"/>
          </a:xfrm>
          <a:prstGeom prst="roundRect">
            <a:avLst>
              <a:gd name="adj" fmla="val 6856"/>
            </a:avLst>
          </a:prstGeom>
          <a:solidFill>
            <a:srgbClr val="FBFAF6"/>
          </a:solidFill>
          <a:ln w="6350">
            <a:solidFill>
              <a:srgbClr val="E2DCCD"/>
            </a:solidFill>
            <a:prstDash val="solid"/>
          </a:ln>
        </p:spPr>
      </p:sp>
      <p:sp>
        <p:nvSpPr>
          <p:cNvPr id="11" name="Text 9"/>
          <p:cNvSpPr/>
          <p:nvPr/>
        </p:nvSpPr>
        <p:spPr>
          <a:xfrm>
            <a:off x="6407150" y="3688556"/>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Votre part</a:t>
            </a:r>
            <a:endParaRPr lang="en-US" sz="1500" dirty="0"/>
          </a:p>
        </p:txBody>
      </p:sp>
      <p:sp>
        <p:nvSpPr>
          <p:cNvPr id="12" name="Text 10"/>
          <p:cNvSpPr/>
          <p:nvPr/>
        </p:nvSpPr>
        <p:spPr>
          <a:xfrm>
            <a:off x="6505194" y="3993356"/>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Le protocole et l’ordre des préséances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Les engagements réels du Ministre</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Les chiffres officiels et le ton juste</a:t>
            </a:r>
            <a:endParaRPr lang="en-US" sz="1300" dirty="0"/>
          </a:p>
        </p:txBody>
      </p:sp>
      <p:sp>
        <p:nvSpPr>
          <p:cNvPr id="13" name="Text 1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Pour : Jeunesse · cabinets · services du courrier</a:t>
            </a:r>
            <a:endParaRPr lang="en-US" sz="1200" dirty="0"/>
          </a:p>
        </p:txBody>
      </p:sp>
      <p:sp>
        <p:nvSpPr>
          <p:cNvPr id="14" name="Text 1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22</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CAS PRATIQUE 4 · COMMUNICATION INSTITUTIONNELLE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Mieux parler aux citoyens</a:t>
            </a:r>
            <a:endParaRPr lang="en-US" sz="3600" dirty="0"/>
          </a:p>
        </p:txBody>
      </p:sp>
      <p:sp>
        <p:nvSpPr>
          <p:cNvPr id="4" name="Shape 2"/>
          <p:cNvSpPr/>
          <p:nvPr/>
        </p:nvSpPr>
        <p:spPr>
          <a:xfrm>
            <a:off x="812800" y="1884611"/>
            <a:ext cx="5181600" cy="3036391"/>
          </a:xfrm>
          <a:prstGeom prst="roundRect">
            <a:avLst>
              <a:gd name="adj" fmla="val 3346"/>
            </a:avLst>
          </a:prstGeom>
          <a:solidFill>
            <a:srgbClr val="2E3236"/>
          </a:solidFill>
          <a:ln/>
        </p:spPr>
      </p:sp>
      <p:sp>
        <p:nvSpPr>
          <p:cNvPr id="5" name="Text 3"/>
          <p:cNvSpPr/>
          <p:nvPr/>
        </p:nvSpPr>
        <p:spPr>
          <a:xfrm>
            <a:off x="1066800" y="2138611"/>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4A24C"/>
                </a:solidFill>
                <a:latin typeface="Public Sans" pitchFamily="34" charset="0"/>
                <a:ea typeface="Public Sans" pitchFamily="34" charset="-122"/>
                <a:cs typeface="Public Sans" pitchFamily="34" charset="-120"/>
              </a:rPr>
              <a:t>LA DEMANDE TYPE</a:t>
            </a:r>
            <a:endParaRPr lang="en-US" sz="1200" dirty="0"/>
          </a:p>
        </p:txBody>
      </p:sp>
      <p:sp>
        <p:nvSpPr>
          <p:cNvPr id="6" name="Text 4"/>
          <p:cNvSpPr/>
          <p:nvPr/>
        </p:nvSpPr>
        <p:spPr>
          <a:xfrm>
            <a:off x="1066800" y="2478931"/>
            <a:ext cx="4813808" cy="1092200"/>
          </a:xfrm>
          <a:prstGeom prst="rect">
            <a:avLst/>
          </a:prstGeom>
          <a:noFill/>
          <a:ln/>
        </p:spPr>
        <p:txBody>
          <a:bodyPr wrap="square" lIns="0" tIns="0" rIns="0" bIns="0" rtlCol="0" anchor="t">
            <a:normAutofit/>
          </a:bodyPr>
          <a:lstStyle/>
          <a:p>
            <a:pPr algn="l" indent="0" marL="0">
              <a:lnSpc>
                <a:spcPts val="2100"/>
              </a:lnSpc>
              <a:buNone/>
            </a:pPr>
            <a:r>
              <a:rPr lang="en-US" sz="1400" i="1" dirty="0">
                <a:solidFill>
                  <a:srgbClr val="F6F3EC"/>
                </a:solidFill>
                <a:latin typeface="Public Sans" pitchFamily="34" charset="0"/>
                <a:ea typeface="Public Sans" pitchFamily="34" charset="-122"/>
                <a:cs typeface="Public Sans" pitchFamily="34" charset="-120"/>
              </a:rPr>
              <a:t>« À partir de ce communiqué officiel, rédige : un post Facebook de 80 mots, un message WhatsApp de trois lignes et une FAQ de cinq questions-réponses pour les usagers. Langage simple, aucun sigle sans explication. »</a:t>
            </a:r>
            <a:endParaRPr lang="en-US" sz="1400" dirty="0"/>
          </a:p>
        </p:txBody>
      </p:sp>
      <p:sp>
        <p:nvSpPr>
          <p:cNvPr id="7" name="Shape 5"/>
          <p:cNvSpPr/>
          <p:nvPr/>
        </p:nvSpPr>
        <p:spPr>
          <a:xfrm>
            <a:off x="6200775" y="1887786"/>
            <a:ext cx="5175250" cy="1435646"/>
          </a:xfrm>
          <a:prstGeom prst="roundRect">
            <a:avLst>
              <a:gd name="adj" fmla="val 6856"/>
            </a:avLst>
          </a:prstGeom>
          <a:solidFill>
            <a:srgbClr val="FBFAF6"/>
          </a:solidFill>
          <a:ln w="6350">
            <a:solidFill>
              <a:srgbClr val="E2DCCD"/>
            </a:solidFill>
            <a:prstDash val="solid"/>
          </a:ln>
        </p:spPr>
      </p:sp>
      <p:sp>
        <p:nvSpPr>
          <p:cNvPr id="8" name="Text 6"/>
          <p:cNvSpPr/>
          <p:nvPr/>
        </p:nvSpPr>
        <p:spPr>
          <a:xfrm>
            <a:off x="6407150" y="2094161"/>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Ce que l’IA apporte</a:t>
            </a:r>
            <a:endParaRPr lang="en-US" sz="1500" dirty="0"/>
          </a:p>
        </p:txBody>
      </p:sp>
      <p:sp>
        <p:nvSpPr>
          <p:cNvPr id="9" name="Text 7"/>
          <p:cNvSpPr/>
          <p:nvPr/>
        </p:nvSpPr>
        <p:spPr>
          <a:xfrm>
            <a:off x="6505194" y="2398961"/>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Un message décliné sur chaque canal</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Un langage administratif simplifié</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Un brouillon de traduction à faire relire</a:t>
            </a:r>
            <a:endParaRPr lang="en-US" sz="1300" dirty="0"/>
          </a:p>
        </p:txBody>
      </p:sp>
      <p:sp>
        <p:nvSpPr>
          <p:cNvPr id="10" name="Shape 8"/>
          <p:cNvSpPr/>
          <p:nvPr/>
        </p:nvSpPr>
        <p:spPr>
          <a:xfrm>
            <a:off x="6200775" y="3482181"/>
            <a:ext cx="5175250" cy="1435646"/>
          </a:xfrm>
          <a:prstGeom prst="roundRect">
            <a:avLst>
              <a:gd name="adj" fmla="val 6856"/>
            </a:avLst>
          </a:prstGeom>
          <a:solidFill>
            <a:srgbClr val="FBFAF6"/>
          </a:solidFill>
          <a:ln w="6350">
            <a:solidFill>
              <a:srgbClr val="E2DCCD"/>
            </a:solidFill>
            <a:prstDash val="solid"/>
          </a:ln>
        </p:spPr>
      </p:sp>
      <p:sp>
        <p:nvSpPr>
          <p:cNvPr id="11" name="Text 9"/>
          <p:cNvSpPr/>
          <p:nvPr/>
        </p:nvSpPr>
        <p:spPr>
          <a:xfrm>
            <a:off x="6407150" y="3688556"/>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Votre part</a:t>
            </a:r>
            <a:endParaRPr lang="en-US" sz="1500" dirty="0"/>
          </a:p>
        </p:txBody>
      </p:sp>
      <p:sp>
        <p:nvSpPr>
          <p:cNvPr id="12" name="Text 10"/>
          <p:cNvSpPr/>
          <p:nvPr/>
        </p:nvSpPr>
        <p:spPr>
          <a:xfrm>
            <a:off x="6505194" y="3993356"/>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La validation par la cellule communication</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La relecture des traductions par un locuteur</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La cohérence avec la ligne officielle</a:t>
            </a:r>
            <a:endParaRPr lang="en-US" sz="1300" dirty="0"/>
          </a:p>
        </p:txBody>
      </p:sp>
      <p:sp>
        <p:nvSpPr>
          <p:cNvPr id="13" name="Text 1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Pour : Communication, Économie numérique et Innovation · cellules de communication</a:t>
            </a:r>
            <a:endParaRPr lang="en-US" sz="1200" dirty="0"/>
          </a:p>
        </p:txBody>
      </p:sp>
      <p:sp>
        <p:nvSpPr>
          <p:cNvPr id="14" name="Text 1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23</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CAS PRATIQUE 5 · TABLEAUX DE BORD DÉCISIONNELS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Faire parler les données</a:t>
            </a:r>
            <a:endParaRPr lang="en-US" sz="3600" dirty="0"/>
          </a:p>
        </p:txBody>
      </p:sp>
      <p:sp>
        <p:nvSpPr>
          <p:cNvPr id="4" name="Shape 2"/>
          <p:cNvSpPr/>
          <p:nvPr/>
        </p:nvSpPr>
        <p:spPr>
          <a:xfrm>
            <a:off x="812800" y="1884611"/>
            <a:ext cx="5181600" cy="3036391"/>
          </a:xfrm>
          <a:prstGeom prst="roundRect">
            <a:avLst>
              <a:gd name="adj" fmla="val 3346"/>
            </a:avLst>
          </a:prstGeom>
          <a:solidFill>
            <a:srgbClr val="2E3236"/>
          </a:solidFill>
          <a:ln/>
        </p:spPr>
      </p:sp>
      <p:sp>
        <p:nvSpPr>
          <p:cNvPr id="5" name="Text 3"/>
          <p:cNvSpPr/>
          <p:nvPr/>
        </p:nvSpPr>
        <p:spPr>
          <a:xfrm>
            <a:off x="1066800" y="2138611"/>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4A24C"/>
                </a:solidFill>
                <a:latin typeface="Public Sans" pitchFamily="34" charset="0"/>
                <a:ea typeface="Public Sans" pitchFamily="34" charset="-122"/>
                <a:cs typeface="Public Sans" pitchFamily="34" charset="-120"/>
              </a:rPr>
              <a:t>LA DEMANDE TYPE</a:t>
            </a:r>
            <a:endParaRPr lang="en-US" sz="1200" dirty="0"/>
          </a:p>
        </p:txBody>
      </p:sp>
      <p:sp>
        <p:nvSpPr>
          <p:cNvPr id="6" name="Text 4"/>
          <p:cNvSpPr/>
          <p:nvPr/>
        </p:nvSpPr>
        <p:spPr>
          <a:xfrm>
            <a:off x="1066800" y="2478931"/>
            <a:ext cx="4813808" cy="1358900"/>
          </a:xfrm>
          <a:prstGeom prst="rect">
            <a:avLst/>
          </a:prstGeom>
          <a:noFill/>
          <a:ln/>
        </p:spPr>
        <p:txBody>
          <a:bodyPr wrap="square" lIns="0" tIns="0" rIns="0" bIns="0" rtlCol="0" anchor="t">
            <a:normAutofit/>
          </a:bodyPr>
          <a:lstStyle/>
          <a:p>
            <a:pPr algn="l" indent="0" marL="0">
              <a:lnSpc>
                <a:spcPts val="2100"/>
              </a:lnSpc>
              <a:buNone/>
            </a:pPr>
            <a:r>
              <a:rPr lang="en-US" sz="1400" i="1" dirty="0">
                <a:solidFill>
                  <a:srgbClr val="F6F3EC"/>
                </a:solidFill>
                <a:latin typeface="Public Sans" pitchFamily="34" charset="0"/>
                <a:ea typeface="Public Sans" pitchFamily="34" charset="-122"/>
                <a:cs typeface="Public Sans" pitchFamily="34" charset="-120"/>
              </a:rPr>
              <a:t>« Voici un tableau d’exécution budgétaire par direction. Calcule le taux d’exécution de chacune, identifie les trois écarts les plus importants, propose un graphique adapté et rédige un commentaire de cinq lignes pour le Secrétaire général. »</a:t>
            </a:r>
            <a:endParaRPr lang="en-US" sz="1400" dirty="0"/>
          </a:p>
        </p:txBody>
      </p:sp>
      <p:sp>
        <p:nvSpPr>
          <p:cNvPr id="7" name="Shape 5"/>
          <p:cNvSpPr/>
          <p:nvPr/>
        </p:nvSpPr>
        <p:spPr>
          <a:xfrm>
            <a:off x="6200775" y="1887786"/>
            <a:ext cx="5175250" cy="1435646"/>
          </a:xfrm>
          <a:prstGeom prst="roundRect">
            <a:avLst>
              <a:gd name="adj" fmla="val 6856"/>
            </a:avLst>
          </a:prstGeom>
          <a:solidFill>
            <a:srgbClr val="FBFAF6"/>
          </a:solidFill>
          <a:ln w="6350">
            <a:solidFill>
              <a:srgbClr val="E2DCCD"/>
            </a:solidFill>
            <a:prstDash val="solid"/>
          </a:ln>
        </p:spPr>
      </p:sp>
      <p:sp>
        <p:nvSpPr>
          <p:cNvPr id="8" name="Text 6"/>
          <p:cNvSpPr/>
          <p:nvPr/>
        </p:nvSpPr>
        <p:spPr>
          <a:xfrm>
            <a:off x="6407150" y="2094161"/>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Ce que l’IA apporte</a:t>
            </a:r>
            <a:endParaRPr lang="en-US" sz="1500" dirty="0"/>
          </a:p>
        </p:txBody>
      </p:sp>
      <p:sp>
        <p:nvSpPr>
          <p:cNvPr id="9" name="Text 7"/>
          <p:cNvSpPr/>
          <p:nvPr/>
        </p:nvSpPr>
        <p:spPr>
          <a:xfrm>
            <a:off x="6505194" y="2398961"/>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Des formules Excel expliquées pas à pas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Le repérage des écarts et des tendances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Des graphiques et un commentaire rédigé</a:t>
            </a:r>
            <a:endParaRPr lang="en-US" sz="1300" dirty="0"/>
          </a:p>
        </p:txBody>
      </p:sp>
      <p:sp>
        <p:nvSpPr>
          <p:cNvPr id="10" name="Shape 8"/>
          <p:cNvSpPr/>
          <p:nvPr/>
        </p:nvSpPr>
        <p:spPr>
          <a:xfrm>
            <a:off x="6200775" y="3482181"/>
            <a:ext cx="5175250" cy="1435646"/>
          </a:xfrm>
          <a:prstGeom prst="roundRect">
            <a:avLst>
              <a:gd name="adj" fmla="val 6856"/>
            </a:avLst>
          </a:prstGeom>
          <a:solidFill>
            <a:srgbClr val="FBFAF6"/>
          </a:solidFill>
          <a:ln w="6350">
            <a:solidFill>
              <a:srgbClr val="E2DCCD"/>
            </a:solidFill>
            <a:prstDash val="solid"/>
          </a:ln>
        </p:spPr>
      </p:sp>
      <p:sp>
        <p:nvSpPr>
          <p:cNvPr id="11" name="Text 9"/>
          <p:cNvSpPr/>
          <p:nvPr/>
        </p:nvSpPr>
        <p:spPr>
          <a:xfrm>
            <a:off x="6407150" y="3688556"/>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Votre part</a:t>
            </a:r>
            <a:endParaRPr lang="en-US" sz="1500" dirty="0"/>
          </a:p>
        </p:txBody>
      </p:sp>
      <p:sp>
        <p:nvSpPr>
          <p:cNvPr id="12" name="Text 10"/>
          <p:cNvSpPr/>
          <p:nvPr/>
        </p:nvSpPr>
        <p:spPr>
          <a:xfrm>
            <a:off x="6505194" y="3993356"/>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La fiabilité des données sources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La vérification de chaque calcul</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L’interprétation et la décision</a:t>
            </a:r>
            <a:endParaRPr lang="en-US" sz="1300" dirty="0"/>
          </a:p>
        </p:txBody>
      </p:sp>
      <p:sp>
        <p:nvSpPr>
          <p:cNvPr id="13" name="Text 1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Pour : Économie, Finances et Budget · services statistiques et de planification</a:t>
            </a:r>
            <a:endParaRPr lang="en-US" sz="1200" dirty="0"/>
          </a:p>
        </p:txBody>
      </p:sp>
      <p:sp>
        <p:nvSpPr>
          <p:cNvPr id="14" name="Text 1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24</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CAS PRATIQUE 6 · TÂCHES RÉPÉTITIVES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Automatiser ce qui se répète</a:t>
            </a:r>
            <a:endParaRPr lang="en-US" sz="3600" dirty="0"/>
          </a:p>
        </p:txBody>
      </p:sp>
      <p:sp>
        <p:nvSpPr>
          <p:cNvPr id="4" name="Shape 2"/>
          <p:cNvSpPr/>
          <p:nvPr/>
        </p:nvSpPr>
        <p:spPr>
          <a:xfrm>
            <a:off x="812800" y="1884611"/>
            <a:ext cx="5181600" cy="3036391"/>
          </a:xfrm>
          <a:prstGeom prst="roundRect">
            <a:avLst>
              <a:gd name="adj" fmla="val 3346"/>
            </a:avLst>
          </a:prstGeom>
          <a:solidFill>
            <a:srgbClr val="2E3236"/>
          </a:solidFill>
          <a:ln/>
        </p:spPr>
      </p:sp>
      <p:sp>
        <p:nvSpPr>
          <p:cNvPr id="5" name="Text 3"/>
          <p:cNvSpPr/>
          <p:nvPr/>
        </p:nvSpPr>
        <p:spPr>
          <a:xfrm>
            <a:off x="1066800" y="2138611"/>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4A24C"/>
                </a:solidFill>
                <a:latin typeface="Public Sans" pitchFamily="34" charset="0"/>
                <a:ea typeface="Public Sans" pitchFamily="34" charset="-122"/>
                <a:cs typeface="Public Sans" pitchFamily="34" charset="-120"/>
              </a:rPr>
              <a:t>LA DEMANDE TYPE</a:t>
            </a:r>
            <a:endParaRPr lang="en-US" sz="1200" dirty="0"/>
          </a:p>
        </p:txBody>
      </p:sp>
      <p:sp>
        <p:nvSpPr>
          <p:cNvPr id="6" name="Text 4"/>
          <p:cNvSpPr/>
          <p:nvPr/>
        </p:nvSpPr>
        <p:spPr>
          <a:xfrm>
            <a:off x="1066800" y="2478931"/>
            <a:ext cx="4813808" cy="825500"/>
          </a:xfrm>
          <a:prstGeom prst="rect">
            <a:avLst/>
          </a:prstGeom>
          <a:noFill/>
          <a:ln/>
        </p:spPr>
        <p:txBody>
          <a:bodyPr wrap="square" lIns="0" tIns="0" rIns="0" bIns="0" rtlCol="0" anchor="t">
            <a:normAutofit/>
          </a:bodyPr>
          <a:lstStyle/>
          <a:p>
            <a:pPr algn="l" indent="0" marL="0">
              <a:lnSpc>
                <a:spcPts val="2100"/>
              </a:lnSpc>
              <a:buNone/>
            </a:pPr>
            <a:r>
              <a:rPr lang="en-US" sz="1400" i="1" dirty="0">
                <a:solidFill>
                  <a:srgbClr val="F6F3EC"/>
                </a:solidFill>
                <a:latin typeface="Public Sans" pitchFamily="34" charset="0"/>
                <a:ea typeface="Public Sans" pitchFamily="34" charset="-122"/>
                <a:cs typeface="Public Sans" pitchFamily="34" charset="-120"/>
              </a:rPr>
              <a:t>« Crée un modèle de réponse aux demandes d’attestation de service, avec les champs variables entre crochets. Ajoute la liste des pièces à contrôler avant signature. »</a:t>
            </a:r>
            <a:endParaRPr lang="en-US" sz="1400" dirty="0"/>
          </a:p>
        </p:txBody>
      </p:sp>
      <p:sp>
        <p:nvSpPr>
          <p:cNvPr id="7" name="Shape 5"/>
          <p:cNvSpPr/>
          <p:nvPr/>
        </p:nvSpPr>
        <p:spPr>
          <a:xfrm>
            <a:off x="6200775" y="1887786"/>
            <a:ext cx="5175250" cy="1435646"/>
          </a:xfrm>
          <a:prstGeom prst="roundRect">
            <a:avLst>
              <a:gd name="adj" fmla="val 6856"/>
            </a:avLst>
          </a:prstGeom>
          <a:solidFill>
            <a:srgbClr val="FBFAF6"/>
          </a:solidFill>
          <a:ln w="6350">
            <a:solidFill>
              <a:srgbClr val="E2DCCD"/>
            </a:solidFill>
            <a:prstDash val="solid"/>
          </a:ln>
        </p:spPr>
      </p:sp>
      <p:sp>
        <p:nvSpPr>
          <p:cNvPr id="8" name="Text 6"/>
          <p:cNvSpPr/>
          <p:nvPr/>
        </p:nvSpPr>
        <p:spPr>
          <a:xfrm>
            <a:off x="6407150" y="2094161"/>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Ce que l’IA apporte</a:t>
            </a:r>
            <a:endParaRPr lang="en-US" sz="1500" dirty="0"/>
          </a:p>
        </p:txBody>
      </p:sp>
      <p:sp>
        <p:nvSpPr>
          <p:cNvPr id="9" name="Text 7"/>
          <p:cNvSpPr/>
          <p:nvPr/>
        </p:nvSpPr>
        <p:spPr>
          <a:xfrm>
            <a:off x="6505194" y="2398961"/>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Une bibliothèque de courriers types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Des listes de contrôle et des procédures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Le tri du courrier entrant, avec les outils intégrés</a:t>
            </a:r>
            <a:endParaRPr lang="en-US" sz="1300" dirty="0"/>
          </a:p>
        </p:txBody>
      </p:sp>
      <p:sp>
        <p:nvSpPr>
          <p:cNvPr id="10" name="Shape 8"/>
          <p:cNvSpPr/>
          <p:nvPr/>
        </p:nvSpPr>
        <p:spPr>
          <a:xfrm>
            <a:off x="6200775" y="3482181"/>
            <a:ext cx="5175250" cy="1435646"/>
          </a:xfrm>
          <a:prstGeom prst="roundRect">
            <a:avLst>
              <a:gd name="adj" fmla="val 6856"/>
            </a:avLst>
          </a:prstGeom>
          <a:solidFill>
            <a:srgbClr val="FBFAF6"/>
          </a:solidFill>
          <a:ln w="6350">
            <a:solidFill>
              <a:srgbClr val="E2DCCD"/>
            </a:solidFill>
            <a:prstDash val="solid"/>
          </a:ln>
        </p:spPr>
      </p:sp>
      <p:sp>
        <p:nvSpPr>
          <p:cNvPr id="11" name="Text 9"/>
          <p:cNvSpPr/>
          <p:nvPr/>
        </p:nvSpPr>
        <p:spPr>
          <a:xfrm>
            <a:off x="6407150" y="3688556"/>
            <a:ext cx="490537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Votre part</a:t>
            </a:r>
            <a:endParaRPr lang="en-US" sz="1500" dirty="0"/>
          </a:p>
        </p:txBody>
      </p:sp>
      <p:sp>
        <p:nvSpPr>
          <p:cNvPr id="12" name="Text 10"/>
          <p:cNvSpPr/>
          <p:nvPr/>
        </p:nvSpPr>
        <p:spPr>
          <a:xfrm>
            <a:off x="6505194" y="3993356"/>
            <a:ext cx="4799711" cy="743496"/>
          </a:xfrm>
          <a:prstGeom prst="rect">
            <a:avLst/>
          </a:prstGeom>
          <a:noFill/>
          <a:ln/>
        </p:spPr>
        <p:txBody>
          <a:bodyPr wrap="square" lIns="0" tIns="0" rIns="0" bIns="0" rtlCol="0" anchor="t">
            <a:normAutofit/>
          </a:bodyPr>
          <a:lstStyle/>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Valider chaque modèle une fois pour toutes</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Garder la signature et le contrôle final</a:t>
            </a:r>
            <a:endParaRPr lang="en-US" sz="1300" dirty="0"/>
          </a:p>
          <a:p>
            <a:pPr algn="l" marL="155956" indent="-155956">
              <a:lnSpc>
                <a:spcPts val="1885"/>
              </a:lnSpc>
              <a:buSzPct val="100000"/>
              <a:buChar char="•"/>
            </a:pPr>
            <a:r>
              <a:rPr lang="en-US" sz="1300" dirty="0">
                <a:solidFill>
                  <a:srgbClr val="4A4E52"/>
                </a:solidFill>
                <a:latin typeface="Public Sans" pitchFamily="34" charset="0"/>
                <a:ea typeface="Public Sans" pitchFamily="34" charset="-122"/>
                <a:cs typeface="Public Sans" pitchFamily="34" charset="-120"/>
              </a:rPr>
              <a:t>Mesurer le temps réellement gagné</a:t>
            </a:r>
            <a:endParaRPr lang="en-US" sz="1300" dirty="0"/>
          </a:p>
        </p:txBody>
      </p:sp>
      <p:sp>
        <p:nvSpPr>
          <p:cNvPr id="13" name="Text 1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Pour : ressources humaines · secrétariats · services d’accueil</a:t>
            </a:r>
            <a:endParaRPr lang="en-US" sz="1200" dirty="0"/>
          </a:p>
        </p:txBody>
      </p:sp>
      <p:sp>
        <p:nvSpPr>
          <p:cNvPr id="14" name="Text 1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25</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PAR MINISTÈRE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Par où commencer chez vous ?</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948111"/>
          <a:ext cx="10553700" cy="2721124"/>
        </p:xfrm>
        <a:graphic>
          <a:graphicData uri="http://schemas.openxmlformats.org/drawingml/2006/table">
            <a:tbl>
              <a:tblPr/>
              <a:tblGrid>
                <a:gridCol w="3377184"/>
                <a:gridCol w="7176516"/>
              </a:tblGrid>
              <a:tr h="359321">
                <a:tc>
                  <a:txBody>
                    <a:bodyPr/>
                    <a:lstStyle/>
                    <a:p>
                      <a:pPr indent="0" marL="0">
                        <a:lnSpc>
                          <a:spcPts val="1820"/>
                        </a:lnSpc>
                        <a:buNone/>
                      </a:pPr>
                      <a:r>
                        <a:rPr lang="en-US" sz="1300" b="1" dirty="0">
                          <a:solidFill>
                            <a:srgbClr val="F6F3EC"/>
                          </a:solidFill>
                          <a:latin typeface="Public Sans" pitchFamily="34" charset="0"/>
                          <a:ea typeface="Public Sans" pitchFamily="34" charset="-122"/>
                          <a:cs typeface="Public Sans" pitchFamily="34" charset="-120"/>
                        </a:rPr>
                        <a:t>Ministère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282B2E"/>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282B2E"/>
                      </a:solidFill>
                      <a:prstDash val="solid"/>
                      <a:round/>
                      <a:headEnd type="none" w="med" len="med"/>
                      <a:tailEnd type="none" w="med" len="med"/>
                    </a:lnB>
                    <a:solidFill>
                      <a:srgbClr val="2E3236"/>
                    </a:solidFill>
                  </a:tcPr>
                </a:tc>
                <a:tc>
                  <a:txBody>
                    <a:bodyPr/>
                    <a:lstStyle/>
                    <a:p>
                      <a:pPr indent="0" marL="0">
                        <a:lnSpc>
                          <a:spcPts val="1820"/>
                        </a:lnSpc>
                        <a:buNone/>
                      </a:pPr>
                      <a:r>
                        <a:rPr lang="en-US" sz="1300" b="1" dirty="0">
                          <a:solidFill>
                            <a:srgbClr val="F6F3EC"/>
                          </a:solidFill>
                          <a:latin typeface="Public Sans" pitchFamily="34" charset="0"/>
                          <a:ea typeface="Public Sans" pitchFamily="34" charset="-122"/>
                          <a:cs typeface="Public Sans" pitchFamily="34" charset="-120"/>
                        </a:rPr>
                        <a:t>Trois premiers cas d’usage suggérés</a:t>
                      </a:r>
                      <a:endParaRPr lang="en-US" sz="1300" dirty="0">
                        <a:latin typeface="Public Sans" charset="0"/>
                        <a:ea typeface="Public Sans" charset="0"/>
                        <a:cs typeface="Public Sans" charset="0"/>
                      </a:endParaRPr>
                    </a:p>
                  </a:txBody>
                  <a:tcPr marL="57785" marR="57785" marT="57785" marB="57785" anchor="t">
                    <a:lnL w="12700" cap="flat" cmpd="sng" algn="ctr">
                      <a:solidFill>
                        <a:srgbClr val="282B2E"/>
                      </a:solidFill>
                      <a:prstDash val="solid"/>
                      <a:round/>
                      <a:headEnd type="none" w="med" len="med"/>
                      <a:tailEnd type="none" w="med" len="med"/>
                    </a:lnL>
                    <a:lnR w="12700" cap="flat" cmpd="sng" algn="ctr">
                      <a:solidFill>
                        <a:srgbClr val="282B2E"/>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282B2E"/>
                      </a:solidFill>
                      <a:prstDash val="solid"/>
                      <a:round/>
                      <a:headEnd type="none" w="med" len="med"/>
                      <a:tailEnd type="none" w="med" len="med"/>
                    </a:lnB>
                    <a:solidFill>
                      <a:srgbClr val="2E3236"/>
                    </a:solidFill>
                  </a:tcPr>
                </a:tc>
              </a:tr>
              <a:tr h="590451">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Communication, Économie numérique et Innovation</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282B2E"/>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Communiqués multicanaux · FAQ des services en ligne · revue de presse synthétisée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282B2E"/>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590451">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Jeunesse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Discours et supports d’événements · messages aux jeunes · présélection d’appels à projets, revue humaine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r>
              <a:tr h="590451">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Économie, Finances et Budget</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Synthèse de rapports · analyse d’exécution budgétaire · premiers jets de notes de conjoncture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C4C2BC"/>
                      </a:solidFill>
                      <a:prstDash val="solid"/>
                      <a:round/>
                      <a:headEnd type="none" w="med" len="med"/>
                      <a:tailEnd type="none" w="med" len="med"/>
                    </a:lnR>
                    <a:lnT w="12700" cap="flat" cmpd="sng" algn="ctr">
                      <a:solidFill>
                        <a:srgbClr val="BFBAB0"/>
                      </a:solidFill>
                      <a:prstDash val="solid"/>
                      <a:round/>
                      <a:headEnd type="none" w="med" len="med"/>
                      <a:tailEnd type="none" w="med" len="med"/>
                    </a:lnT>
                    <a:lnB w="12700" cap="flat" cmpd="sng" algn="ctr">
                      <a:solidFill>
                        <a:srgbClr val="C4C2BC"/>
                      </a:solidFill>
                      <a:prstDash val="solid"/>
                      <a:round/>
                      <a:headEnd type="none" w="med" len="med"/>
                      <a:tailEnd type="none" w="med" len="med"/>
                    </a:lnB>
                  </a:tcPr>
                </a:tc>
              </a:tr>
              <a:tr h="590451">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Modernisation de l’Administration et Fonction publique</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C"/>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c>
                  <a:txBody>
                    <a:bodyPr/>
                    <a:lstStyle/>
                    <a:p>
                      <a:pPr indent="0" marL="0">
                        <a:lnSpc>
                          <a:spcPts val="1820"/>
                        </a:lnSpc>
                        <a:buNone/>
                      </a:pPr>
                      <a:r>
                        <a:rPr lang="en-US" sz="1300" dirty="0">
                          <a:solidFill>
                            <a:srgbClr val="2E3236"/>
                          </a:solidFill>
                          <a:latin typeface="Public Sans" pitchFamily="34" charset="0"/>
                          <a:ea typeface="Public Sans" pitchFamily="34" charset="-122"/>
                          <a:cs typeface="Public Sans" pitchFamily="34" charset="-120"/>
                        </a:rPr>
                        <a:t>Notes et circulaires · fiches de poste et plans de formation · réponses types aux agents</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FBAB0"/>
                      </a:solidFill>
                      <a:prstDash val="solid"/>
                      <a:round/>
                      <a:headEnd type="none" w="med" len="med"/>
                      <a:tailEnd type="none" w="med" len="med"/>
                    </a:lnL>
                    <a:lnR w="12700" cap="flat" cmpd="sng" algn="ctr">
                      <a:solidFill>
                        <a:srgbClr val="BFBAB0"/>
                      </a:solidFill>
                      <a:prstDash val="solid"/>
                      <a:round/>
                      <a:headEnd type="none" w="med" len="med"/>
                      <a:tailEnd type="none" w="med" len="med"/>
                    </a:lnR>
                    <a:lnT w="12700" cap="flat" cmpd="sng" algn="ctr">
                      <a:solidFill>
                        <a:srgbClr val="C4C2BC"/>
                      </a:solidFill>
                      <a:prstDash val="solid"/>
                      <a:round/>
                      <a:headEnd type="none" w="med" len="med"/>
                      <a:tailEnd type="none" w="med" len="med"/>
                    </a:lnT>
                    <a:lnB w="12700" cap="flat" cmpd="sng" algn="ctr">
                      <a:solidFill>
                        <a:srgbClr val="BFBAB0"/>
                      </a:solidFill>
                      <a:prstDash val="solid"/>
                      <a:round/>
                      <a:headEnd type="none" w="med" len="med"/>
                      <a:tailEnd type="none" w="med" len="med"/>
                    </a:lnB>
                    <a:solidFill>
                      <a:srgbClr val="EFE9DC"/>
                    </a:solidFill>
                  </a:tcPr>
                </a:tc>
              </a:tr>
            </a:tbl>
          </a:graphicData>
        </a:graphic>
      </p:graphicFrame>
      <p:sp>
        <p:nvSpPr>
          <p:cNvPr id="5" name="Text 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26</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D4A24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E3236"/>
                </a:solidFill>
                <a:latin typeface="Public Sans" pitchFamily="34" charset="0"/>
                <a:ea typeface="Public Sans" pitchFamily="34" charset="-122"/>
                <a:cs typeface="Public Sans" pitchFamily="34" charset="-120"/>
              </a:rPr>
              <a:t>À VOUS · 5 MINUTES EN BINÔME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Écrivez votre première demande</a:t>
            </a:r>
            <a:endParaRPr lang="en-US" sz="3600" dirty="0"/>
          </a:p>
        </p:txBody>
      </p:sp>
      <p:sp>
        <p:nvSpPr>
          <p:cNvPr id="4" name="Shape 2"/>
          <p:cNvSpPr/>
          <p:nvPr/>
        </p:nvSpPr>
        <p:spPr>
          <a:xfrm>
            <a:off x="812800" y="1986211"/>
            <a:ext cx="3386634" cy="1661120"/>
          </a:xfrm>
          <a:prstGeom prst="roundRect">
            <a:avLst>
              <a:gd name="adj" fmla="val 6116"/>
            </a:avLst>
          </a:prstGeom>
          <a:solidFill>
            <a:srgbClr val="F6E7C8"/>
          </a:solidFill>
          <a:ln/>
        </p:spPr>
      </p:sp>
      <p:sp>
        <p:nvSpPr>
          <p:cNvPr id="5" name="Text 3"/>
          <p:cNvSpPr/>
          <p:nvPr/>
        </p:nvSpPr>
        <p:spPr>
          <a:xfrm>
            <a:off x="1066800" y="2240211"/>
            <a:ext cx="2964993"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2E3236"/>
                </a:solidFill>
                <a:latin typeface="EB Garamond" pitchFamily="18" charset="0"/>
                <a:ea typeface="EB Garamond" pitchFamily="18" charset="-122"/>
                <a:cs typeface="EB Garamond" pitchFamily="18" charset="-120"/>
              </a:rPr>
              <a:t>1</a:t>
            </a:r>
            <a:endParaRPr lang="en-US" sz="3600" dirty="0"/>
          </a:p>
        </p:txBody>
      </p:sp>
      <p:sp>
        <p:nvSpPr>
          <p:cNvPr id="6" name="Text 4"/>
          <p:cNvSpPr/>
          <p:nvPr/>
        </p:nvSpPr>
        <p:spPr>
          <a:xfrm>
            <a:off x="1066800" y="2824411"/>
            <a:ext cx="2964993"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2E3236"/>
                </a:solidFill>
                <a:latin typeface="Public Sans" pitchFamily="34" charset="0"/>
                <a:ea typeface="Public Sans" pitchFamily="34" charset="-122"/>
                <a:cs typeface="Public Sans" pitchFamily="34" charset="-120"/>
              </a:rPr>
              <a:t>Reprenez la tâche que vous avez notée tout à l’heure</a:t>
            </a:r>
            <a:endParaRPr lang="en-US" sz="1600" dirty="0"/>
          </a:p>
        </p:txBody>
      </p:sp>
      <p:sp>
        <p:nvSpPr>
          <p:cNvPr id="7" name="Shape 5"/>
          <p:cNvSpPr/>
          <p:nvPr/>
        </p:nvSpPr>
        <p:spPr>
          <a:xfrm>
            <a:off x="4402634" y="1986211"/>
            <a:ext cx="3386683" cy="1661120"/>
          </a:xfrm>
          <a:prstGeom prst="roundRect">
            <a:avLst>
              <a:gd name="adj" fmla="val 6116"/>
            </a:avLst>
          </a:prstGeom>
          <a:solidFill>
            <a:srgbClr val="F6E7C8"/>
          </a:solidFill>
          <a:ln/>
        </p:spPr>
      </p:sp>
      <p:sp>
        <p:nvSpPr>
          <p:cNvPr id="8" name="Text 6"/>
          <p:cNvSpPr/>
          <p:nvPr/>
        </p:nvSpPr>
        <p:spPr>
          <a:xfrm>
            <a:off x="4656634" y="2240211"/>
            <a:ext cx="2965044"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2E3236"/>
                </a:solidFill>
                <a:latin typeface="EB Garamond" pitchFamily="18" charset="0"/>
                <a:ea typeface="EB Garamond" pitchFamily="18" charset="-122"/>
                <a:cs typeface="EB Garamond" pitchFamily="18" charset="-120"/>
              </a:rPr>
              <a:t>2</a:t>
            </a:r>
            <a:endParaRPr lang="en-US" sz="3600" dirty="0"/>
          </a:p>
        </p:txBody>
      </p:sp>
      <p:sp>
        <p:nvSpPr>
          <p:cNvPr id="9" name="Text 7"/>
          <p:cNvSpPr/>
          <p:nvPr/>
        </p:nvSpPr>
        <p:spPr>
          <a:xfrm>
            <a:off x="4656634" y="2824411"/>
            <a:ext cx="2965044"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2E3236"/>
                </a:solidFill>
                <a:latin typeface="Public Sans" pitchFamily="34" charset="0"/>
                <a:ea typeface="Public Sans" pitchFamily="34" charset="-122"/>
                <a:cs typeface="Public Sans" pitchFamily="34" charset="-120"/>
              </a:rPr>
              <a:t>Rédigez la demande avec les cinq ingrédients : R-C-T-F-S</a:t>
            </a:r>
            <a:endParaRPr lang="en-US" sz="1600" dirty="0"/>
          </a:p>
        </p:txBody>
      </p:sp>
      <p:sp>
        <p:nvSpPr>
          <p:cNvPr id="10" name="Shape 8"/>
          <p:cNvSpPr/>
          <p:nvPr/>
        </p:nvSpPr>
        <p:spPr>
          <a:xfrm>
            <a:off x="7992517" y="1986211"/>
            <a:ext cx="3386634" cy="1661120"/>
          </a:xfrm>
          <a:prstGeom prst="roundRect">
            <a:avLst>
              <a:gd name="adj" fmla="val 6116"/>
            </a:avLst>
          </a:prstGeom>
          <a:solidFill>
            <a:srgbClr val="F6E7C8"/>
          </a:solidFill>
          <a:ln/>
        </p:spPr>
      </p:sp>
      <p:sp>
        <p:nvSpPr>
          <p:cNvPr id="11" name="Text 9"/>
          <p:cNvSpPr/>
          <p:nvPr/>
        </p:nvSpPr>
        <p:spPr>
          <a:xfrm>
            <a:off x="8246517" y="2240211"/>
            <a:ext cx="2964993"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2E3236"/>
                </a:solidFill>
                <a:latin typeface="EB Garamond" pitchFamily="18" charset="0"/>
                <a:ea typeface="EB Garamond" pitchFamily="18" charset="-122"/>
                <a:cs typeface="EB Garamond" pitchFamily="18" charset="-120"/>
              </a:rPr>
              <a:t>3</a:t>
            </a:r>
            <a:endParaRPr lang="en-US" sz="3600" dirty="0"/>
          </a:p>
        </p:txBody>
      </p:sp>
      <p:sp>
        <p:nvSpPr>
          <p:cNvPr id="12" name="Text 10"/>
          <p:cNvSpPr/>
          <p:nvPr/>
        </p:nvSpPr>
        <p:spPr>
          <a:xfrm>
            <a:off x="8246517" y="2824411"/>
            <a:ext cx="2964993" cy="59432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2E3236"/>
                </a:solidFill>
                <a:latin typeface="Public Sans" pitchFamily="34" charset="0"/>
                <a:ea typeface="Public Sans" pitchFamily="34" charset="-122"/>
                <a:cs typeface="Public Sans" pitchFamily="34" charset="-120"/>
              </a:rPr>
              <a:t>Deux volontaires la lisent ; la salle l’améliore</a:t>
            </a:r>
            <a:endParaRPr lang="en-US" sz="1600" dirty="0"/>
          </a:p>
        </p:txBody>
      </p:sp>
      <p:sp>
        <p:nvSpPr>
          <p:cNvPr id="13" name="Text 1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2E3236"/>
                </a:solidFill>
                <a:latin typeface="Public Sans" pitchFamily="34" charset="0"/>
                <a:ea typeface="Public Sans" pitchFamily="34" charset="-122"/>
                <a:cs typeface="Public Sans" pitchFamily="34" charset="-120"/>
              </a:rPr>
              <a:t>27</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2E3236"/>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Text 1"/>
          <p:cNvSpPr/>
          <p:nvPr/>
        </p:nvSpPr>
        <p:spPr>
          <a:xfrm>
            <a:off x="812800" y="24968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D4A24C"/>
                </a:solidFill>
                <a:latin typeface="Public Sans" pitchFamily="34" charset="0"/>
                <a:ea typeface="Public Sans" pitchFamily="34" charset="-122"/>
                <a:cs typeface="Public Sans" pitchFamily="34" charset="-120"/>
              </a:rPr>
              <a:t>11H10 – 11H30</a:t>
            </a:r>
            <a:endParaRPr lang="en-US" sz="1200" dirty="0"/>
          </a:p>
        </p:txBody>
      </p:sp>
      <p:sp>
        <p:nvSpPr>
          <p:cNvPr id="4" name="Text 2"/>
          <p:cNvSpPr/>
          <p:nvPr>
            <p:ph type="title"/>
          </p:nvPr>
        </p:nvSpPr>
        <p:spPr>
          <a:xfrm>
            <a:off x="812800" y="2964160"/>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3EC"/>
                </a:solidFill>
                <a:latin typeface="EB Garamond" pitchFamily="18" charset="0"/>
                <a:ea typeface="EB Garamond" pitchFamily="18" charset="-122"/>
                <a:cs typeface="EB Garamond" pitchFamily="18" charset="-120"/>
              </a:rPr>
              <a:t>Vos questions</a:t>
            </a:r>
            <a:endParaRPr lang="en-US" sz="6000" dirty="0"/>
          </a:p>
        </p:txBody>
      </p:sp>
      <p:sp>
        <p:nvSpPr>
          <p:cNvPr id="5" name="Text 3"/>
          <p:cNvSpPr/>
          <p:nvPr/>
        </p:nvSpPr>
        <p:spPr>
          <a:xfrm>
            <a:off x="812800" y="4018260"/>
            <a:ext cx="9156700" cy="3683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C9CDD1"/>
                </a:solidFill>
                <a:latin typeface="Public Sans" pitchFamily="34" charset="0"/>
                <a:ea typeface="Public Sans" pitchFamily="34" charset="-122"/>
                <a:cs typeface="Public Sans" pitchFamily="34" charset="-120"/>
              </a:rPr>
              <a:t>Sur les cas pratiques, la méthode, ou votre propre tâche</a:t>
            </a:r>
            <a:endParaRPr lang="en-U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2E3236"/>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Text 1"/>
          <p:cNvSpPr/>
          <p:nvPr/>
        </p:nvSpPr>
        <p:spPr>
          <a:xfrm>
            <a:off x="812800" y="181739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D4A24C"/>
                </a:solidFill>
                <a:latin typeface="Public Sans" pitchFamily="34" charset="0"/>
                <a:ea typeface="Public Sans" pitchFamily="34" charset="-122"/>
                <a:cs typeface="Public Sans" pitchFamily="34" charset="-120"/>
              </a:rPr>
              <a:t>DÉMONSTRATION · 11H30 – 11H50</a:t>
            </a:r>
            <a:endParaRPr lang="en-US" sz="1200" dirty="0"/>
          </a:p>
        </p:txBody>
      </p:sp>
      <p:sp>
        <p:nvSpPr>
          <p:cNvPr id="4" name="Text 2"/>
          <p:cNvSpPr/>
          <p:nvPr/>
        </p:nvSpPr>
        <p:spPr>
          <a:xfrm>
            <a:off x="812800" y="2233910"/>
            <a:ext cx="10883392" cy="1295400"/>
          </a:xfrm>
          <a:prstGeom prst="rect">
            <a:avLst/>
          </a:prstGeom>
          <a:noFill/>
          <a:ln/>
        </p:spPr>
        <p:txBody>
          <a:bodyPr wrap="square" lIns="0" tIns="0" rIns="0" bIns="0" rtlCol="0" anchor="t">
            <a:normAutofit/>
          </a:bodyPr>
          <a:lstStyle/>
          <a:p>
            <a:pPr algn="l" indent="0" marL="0">
              <a:lnSpc>
                <a:spcPts val="10000"/>
              </a:lnSpc>
              <a:buNone/>
            </a:pPr>
            <a:r>
              <a:rPr lang="en-US" sz="10000" b="1" dirty="0">
                <a:solidFill>
                  <a:srgbClr val="D4A24C"/>
                </a:solidFill>
                <a:latin typeface="EB Garamond" pitchFamily="18" charset="0"/>
                <a:ea typeface="EB Garamond" pitchFamily="18" charset="-122"/>
                <a:cs typeface="EB Garamond" pitchFamily="18" charset="-120"/>
              </a:rPr>
              <a:t>03</a:t>
            </a:r>
            <a:endParaRPr lang="en-US" sz="10000" dirty="0"/>
          </a:p>
        </p:txBody>
      </p:sp>
      <p:sp>
        <p:nvSpPr>
          <p:cNvPr id="5" name="Text 3"/>
          <p:cNvSpPr/>
          <p:nvPr>
            <p:ph type="title"/>
          </p:nvPr>
        </p:nvSpPr>
        <p:spPr>
          <a:xfrm>
            <a:off x="812800" y="3707110"/>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3EC"/>
                </a:solidFill>
                <a:latin typeface="EB Garamond" pitchFamily="18" charset="0"/>
                <a:ea typeface="EB Garamond" pitchFamily="18" charset="-122"/>
                <a:cs typeface="EB Garamond" pitchFamily="18" charset="-120"/>
              </a:rPr>
              <a:t>L’IA en direct</a:t>
            </a:r>
            <a:endParaRPr lang="en-US" sz="6000" dirty="0"/>
          </a:p>
        </p:txBody>
      </p:sp>
      <p:sp>
        <p:nvSpPr>
          <p:cNvPr id="6" name="Text 4"/>
          <p:cNvSpPr/>
          <p:nvPr/>
        </p:nvSpPr>
        <p:spPr>
          <a:xfrm>
            <a:off x="812800" y="4710410"/>
            <a:ext cx="8502650"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C9CDD1"/>
                </a:solidFill>
                <a:latin typeface="Public Sans" pitchFamily="34" charset="0"/>
                <a:ea typeface="Public Sans" pitchFamily="34" charset="-122"/>
                <a:cs typeface="Public Sans" pitchFamily="34" charset="-120"/>
              </a:rPr>
              <a:t>Démonstration d’outils d’IA générative</a:t>
            </a:r>
            <a:endParaRPr lang="en-US"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LE SCÉNARIO</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Une matinée de chef de service, en 20 minutes</a:t>
            </a:r>
            <a:endParaRPr lang="en-US" sz="3600" dirty="0"/>
          </a:p>
        </p:txBody>
      </p:sp>
      <p:sp>
        <p:nvSpPr>
          <p:cNvPr id="4" name="Shape 2"/>
          <p:cNvSpPr/>
          <p:nvPr/>
        </p:nvSpPr>
        <p:spPr>
          <a:xfrm>
            <a:off x="815975" y="1989386"/>
            <a:ext cx="2520950" cy="2749451"/>
          </a:xfrm>
          <a:prstGeom prst="roundRect">
            <a:avLst>
              <a:gd name="adj" fmla="val 3904"/>
            </a:avLst>
          </a:prstGeom>
          <a:solidFill>
            <a:srgbClr val="FBFAF6"/>
          </a:solidFill>
          <a:ln w="6350">
            <a:solidFill>
              <a:srgbClr val="E2DCCD"/>
            </a:solidFill>
            <a:prstDash val="solid"/>
          </a:ln>
        </p:spPr>
      </p:sp>
      <p:pic>
        <p:nvPicPr>
          <p:cNvPr id="5" name="Image 0" descr="Search">    </p:cNvPr>
          <p:cNvPicPr>
            <a:picLocks noChangeAspect="1"/>
          </p:cNvPicPr>
          <p:nvPr/>
        </p:nvPicPr>
        <p:blipFill>
          <a:blip r:embed="rId1"/>
          <a:srcRect l="0" r="0" t="0" b="0"/>
          <a:stretch/>
        </p:blipFill>
        <p:spPr>
          <a:xfrm>
            <a:off x="1047750" y="2221161"/>
            <a:ext cx="355600" cy="355600"/>
          </a:xfrm>
          <a:prstGeom prst="rect">
            <a:avLst/>
          </a:prstGeom>
        </p:spPr>
      </p:pic>
      <p:sp>
        <p:nvSpPr>
          <p:cNvPr id="6" name="Text 3"/>
          <p:cNvSpPr/>
          <p:nvPr/>
        </p:nvSpPr>
        <p:spPr>
          <a:xfrm>
            <a:off x="1047750" y="2678361"/>
            <a:ext cx="211912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6420"/>
                </a:solidFill>
                <a:latin typeface="Public Sans" pitchFamily="34" charset="0"/>
                <a:ea typeface="Public Sans" pitchFamily="34" charset="-122"/>
                <a:cs typeface="Public Sans" pitchFamily="34" charset="-120"/>
              </a:rPr>
              <a:t>ÉTAPE 1</a:t>
            </a:r>
            <a:endParaRPr lang="en-US" sz="1200" dirty="0"/>
          </a:p>
        </p:txBody>
      </p:sp>
      <p:sp>
        <p:nvSpPr>
          <p:cNvPr id="7" name="Text 4"/>
          <p:cNvSpPr/>
          <p:nvPr/>
        </p:nvSpPr>
        <p:spPr>
          <a:xfrm>
            <a:off x="1047750" y="2993281"/>
            <a:ext cx="2119122" cy="51306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Synthétiser un rapport</a:t>
            </a:r>
            <a:endParaRPr lang="en-US" sz="1600" dirty="0"/>
          </a:p>
        </p:txBody>
      </p:sp>
      <p:sp>
        <p:nvSpPr>
          <p:cNvPr id="8" name="Text 5"/>
          <p:cNvSpPr/>
          <p:nvPr/>
        </p:nvSpPr>
        <p:spPr>
          <a:xfrm>
            <a:off x="1047750" y="3582541"/>
            <a:ext cx="2119122" cy="94992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E52"/>
                </a:solidFill>
                <a:latin typeface="Public Sans" pitchFamily="34" charset="0"/>
                <a:ea typeface="Public Sans" pitchFamily="34" charset="-122"/>
                <a:cs typeface="Public Sans" pitchFamily="34" charset="-120"/>
              </a:rPr>
              <a:t>Un rapport public de plusieurs dizaines de pages, résumé en une page</a:t>
            </a:r>
            <a:endParaRPr lang="en-US" sz="1300" dirty="0"/>
          </a:p>
        </p:txBody>
      </p:sp>
      <p:sp>
        <p:nvSpPr>
          <p:cNvPr id="9" name="Shape 6"/>
          <p:cNvSpPr/>
          <p:nvPr/>
        </p:nvSpPr>
        <p:spPr>
          <a:xfrm>
            <a:off x="3495675" y="1989386"/>
            <a:ext cx="2520950" cy="2749451"/>
          </a:xfrm>
          <a:prstGeom prst="roundRect">
            <a:avLst>
              <a:gd name="adj" fmla="val 3904"/>
            </a:avLst>
          </a:prstGeom>
          <a:solidFill>
            <a:srgbClr val="FBFAF6"/>
          </a:solidFill>
          <a:ln w="6350">
            <a:solidFill>
              <a:srgbClr val="E2DCCD"/>
            </a:solidFill>
            <a:prstDash val="solid"/>
          </a:ln>
        </p:spPr>
      </p:sp>
      <p:pic>
        <p:nvPicPr>
          <p:cNvPr id="10" name="Image 1" descr="Book">    </p:cNvPr>
          <p:cNvPicPr>
            <a:picLocks noChangeAspect="1"/>
          </p:cNvPicPr>
          <p:nvPr/>
        </p:nvPicPr>
        <p:blipFill>
          <a:blip r:embed="rId2"/>
          <a:srcRect l="0" r="0" t="0" b="0"/>
          <a:stretch/>
        </p:blipFill>
        <p:spPr>
          <a:xfrm>
            <a:off x="3727450" y="2221161"/>
            <a:ext cx="355600" cy="355600"/>
          </a:xfrm>
          <a:prstGeom prst="rect">
            <a:avLst/>
          </a:prstGeom>
        </p:spPr>
      </p:pic>
      <p:sp>
        <p:nvSpPr>
          <p:cNvPr id="11" name="Text 7"/>
          <p:cNvSpPr/>
          <p:nvPr/>
        </p:nvSpPr>
        <p:spPr>
          <a:xfrm>
            <a:off x="3727450" y="2678361"/>
            <a:ext cx="211912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6420"/>
                </a:solidFill>
                <a:latin typeface="Public Sans" pitchFamily="34" charset="0"/>
                <a:ea typeface="Public Sans" pitchFamily="34" charset="-122"/>
                <a:cs typeface="Public Sans" pitchFamily="34" charset="-120"/>
              </a:rPr>
              <a:t>ÉTAPE 2</a:t>
            </a:r>
            <a:endParaRPr lang="en-US" sz="1200" dirty="0"/>
          </a:p>
        </p:txBody>
      </p:sp>
      <p:sp>
        <p:nvSpPr>
          <p:cNvPr id="12" name="Text 8"/>
          <p:cNvSpPr/>
          <p:nvPr/>
        </p:nvSpPr>
        <p:spPr>
          <a:xfrm>
            <a:off x="3727450" y="2993281"/>
            <a:ext cx="2119122" cy="51306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Rédiger la note au Ministre</a:t>
            </a:r>
            <a:endParaRPr lang="en-US" sz="1600" dirty="0"/>
          </a:p>
        </p:txBody>
      </p:sp>
      <p:sp>
        <p:nvSpPr>
          <p:cNvPr id="13" name="Text 9"/>
          <p:cNvSpPr/>
          <p:nvPr/>
        </p:nvSpPr>
        <p:spPr>
          <a:xfrm>
            <a:off x="3727450" y="3582541"/>
            <a:ext cx="2119122"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E52"/>
                </a:solidFill>
                <a:latin typeface="Public Sans" pitchFamily="34" charset="0"/>
                <a:ea typeface="Public Sans" pitchFamily="34" charset="-122"/>
                <a:cs typeface="Public Sans" pitchFamily="34" charset="-120"/>
              </a:rPr>
              <a:t>Une note d’une page, à partir de la synthèse</a:t>
            </a:r>
            <a:endParaRPr lang="en-US" sz="1300" dirty="0"/>
          </a:p>
        </p:txBody>
      </p:sp>
      <p:sp>
        <p:nvSpPr>
          <p:cNvPr id="14" name="Shape 10"/>
          <p:cNvSpPr/>
          <p:nvPr/>
        </p:nvSpPr>
        <p:spPr>
          <a:xfrm>
            <a:off x="6175375" y="1989386"/>
            <a:ext cx="2520950" cy="2749451"/>
          </a:xfrm>
          <a:prstGeom prst="roundRect">
            <a:avLst>
              <a:gd name="adj" fmla="val 3904"/>
            </a:avLst>
          </a:prstGeom>
          <a:solidFill>
            <a:srgbClr val="FBFAF6"/>
          </a:solidFill>
          <a:ln w="6350">
            <a:solidFill>
              <a:srgbClr val="E2DCCD"/>
            </a:solidFill>
            <a:prstDash val="solid"/>
          </a:ln>
        </p:spPr>
      </p:sp>
      <p:pic>
        <p:nvPicPr>
          <p:cNvPr id="15" name="Image 2" descr="Chart">    </p:cNvPr>
          <p:cNvPicPr>
            <a:picLocks noChangeAspect="1"/>
          </p:cNvPicPr>
          <p:nvPr/>
        </p:nvPicPr>
        <p:blipFill>
          <a:blip r:embed="rId3"/>
          <a:srcRect l="0" r="0" t="0" b="0"/>
          <a:stretch/>
        </p:blipFill>
        <p:spPr>
          <a:xfrm>
            <a:off x="6407150" y="2221161"/>
            <a:ext cx="355600" cy="355600"/>
          </a:xfrm>
          <a:prstGeom prst="rect">
            <a:avLst/>
          </a:prstGeom>
        </p:spPr>
      </p:pic>
      <p:sp>
        <p:nvSpPr>
          <p:cNvPr id="16" name="Text 11"/>
          <p:cNvSpPr/>
          <p:nvPr/>
        </p:nvSpPr>
        <p:spPr>
          <a:xfrm>
            <a:off x="6407150" y="2678361"/>
            <a:ext cx="211912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6420"/>
                </a:solidFill>
                <a:latin typeface="Public Sans" pitchFamily="34" charset="0"/>
                <a:ea typeface="Public Sans" pitchFamily="34" charset="-122"/>
                <a:cs typeface="Public Sans" pitchFamily="34" charset="-120"/>
              </a:rPr>
              <a:t>ÉTAPE 3</a:t>
            </a:r>
            <a:endParaRPr lang="en-US" sz="1200" dirty="0"/>
          </a:p>
        </p:txBody>
      </p:sp>
      <p:sp>
        <p:nvSpPr>
          <p:cNvPr id="17" name="Text 12"/>
          <p:cNvSpPr/>
          <p:nvPr/>
        </p:nvSpPr>
        <p:spPr>
          <a:xfrm>
            <a:off x="6407150" y="2993281"/>
            <a:ext cx="2119122" cy="51306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Préparer la présentation</a:t>
            </a:r>
            <a:endParaRPr lang="en-US" sz="1600" dirty="0"/>
          </a:p>
        </p:txBody>
      </p:sp>
      <p:sp>
        <p:nvSpPr>
          <p:cNvPr id="18" name="Text 13"/>
          <p:cNvSpPr/>
          <p:nvPr/>
        </p:nvSpPr>
        <p:spPr>
          <a:xfrm>
            <a:off x="6407150" y="3582541"/>
            <a:ext cx="2119122"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E52"/>
                </a:solidFill>
                <a:latin typeface="Public Sans" pitchFamily="34" charset="0"/>
                <a:ea typeface="Public Sans" pitchFamily="34" charset="-122"/>
                <a:cs typeface="Public Sans" pitchFamily="34" charset="-120"/>
              </a:rPr>
              <a:t>Cinq diapositives tirées de la note</a:t>
            </a:r>
            <a:endParaRPr lang="en-US" sz="1300" dirty="0"/>
          </a:p>
        </p:txBody>
      </p:sp>
      <p:sp>
        <p:nvSpPr>
          <p:cNvPr id="19" name="Shape 14"/>
          <p:cNvSpPr/>
          <p:nvPr/>
        </p:nvSpPr>
        <p:spPr>
          <a:xfrm>
            <a:off x="8851900" y="1986211"/>
            <a:ext cx="2527300" cy="2755801"/>
          </a:xfrm>
          <a:prstGeom prst="roundRect">
            <a:avLst>
              <a:gd name="adj" fmla="val 4020"/>
            </a:avLst>
          </a:prstGeom>
          <a:solidFill>
            <a:srgbClr val="2E3236"/>
          </a:solidFill>
          <a:ln/>
        </p:spPr>
      </p:sp>
      <p:sp>
        <p:nvSpPr>
          <p:cNvPr id="20" name="Shape 15"/>
          <p:cNvSpPr/>
          <p:nvPr/>
        </p:nvSpPr>
        <p:spPr>
          <a:xfrm>
            <a:off x="8851900" y="1986211"/>
            <a:ext cx="2527300" cy="2755801"/>
          </a:xfrm>
          <a:custGeom>
            <a:avLst/>
            <a:gdLst/>
            <a:ahLst/>
            <a:cxnLst/>
            <a:rect l="l" t="t" r="r" b="b"/>
            <a:pathLst>
              <a:path w="2527300" h="2755801">
                <a:moveTo>
                  <a:pt x="0" y="101600"/>
                </a:moveTo>
                <a:lnTo>
                  <a:pt x="0" y="101600"/>
                </a:lnTo>
                <a:arcTo hR="101600" wR="101600" stAng="10800000" swAng="5400000"/>
                <a:lnTo>
                  <a:pt x="2425700" y="0"/>
                </a:lnTo>
                <a:arcTo hR="101600" wR="101600" stAng="16200000" swAng="5400000"/>
                <a:lnTo>
                  <a:pt x="2527300" y="101600"/>
                </a:lnTo>
                <a:arcTo hR="50800" wR="101600" stAng="0" swAng="-5400000"/>
                <a:lnTo>
                  <a:pt x="101600" y="50800"/>
                </a:lnTo>
                <a:arcTo hR="50800" wR="101600" stAng="16200000" swAng="-5400000"/>
                <a:close/>
              </a:path>
            </a:pathLst>
          </a:custGeom>
          <a:solidFill>
            <a:srgbClr val="2E3236"/>
          </a:solidFill>
          <a:ln/>
        </p:spPr>
      </p:sp>
      <p:pic>
        <p:nvPicPr>
          <p:cNvPr id="21" name="Image 3" descr="PaperPlane">    </p:cNvPr>
          <p:cNvPicPr>
            <a:picLocks noChangeAspect="1"/>
          </p:cNvPicPr>
          <p:nvPr/>
        </p:nvPicPr>
        <p:blipFill>
          <a:blip r:embed="rId4"/>
          <a:srcRect l="0" r="0" t="0" b="0"/>
          <a:stretch/>
        </p:blipFill>
        <p:spPr>
          <a:xfrm>
            <a:off x="9080500" y="2265611"/>
            <a:ext cx="355600" cy="355600"/>
          </a:xfrm>
          <a:prstGeom prst="rect">
            <a:avLst/>
          </a:prstGeom>
        </p:spPr>
      </p:pic>
      <p:sp>
        <p:nvSpPr>
          <p:cNvPr id="22" name="Text 16"/>
          <p:cNvSpPr/>
          <p:nvPr/>
        </p:nvSpPr>
        <p:spPr>
          <a:xfrm>
            <a:off x="9080500" y="2722811"/>
            <a:ext cx="213220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4A24C"/>
                </a:solidFill>
                <a:latin typeface="Public Sans" pitchFamily="34" charset="0"/>
                <a:ea typeface="Public Sans" pitchFamily="34" charset="-122"/>
                <a:cs typeface="Public Sans" pitchFamily="34" charset="-120"/>
              </a:rPr>
              <a:t>ÉTAPE 4</a:t>
            </a:r>
            <a:endParaRPr lang="en-US" sz="1200" dirty="0"/>
          </a:p>
        </p:txBody>
      </p:sp>
      <p:sp>
        <p:nvSpPr>
          <p:cNvPr id="23" name="Text 17"/>
          <p:cNvSpPr/>
          <p:nvPr/>
        </p:nvSpPr>
        <p:spPr>
          <a:xfrm>
            <a:off x="9080500" y="3037731"/>
            <a:ext cx="2132203"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F6F3EC"/>
                </a:solidFill>
                <a:latin typeface="Public Sans" pitchFamily="34" charset="0"/>
                <a:ea typeface="Public Sans" pitchFamily="34" charset="-122"/>
                <a:cs typeface="Public Sans" pitchFamily="34" charset="-120"/>
              </a:rPr>
              <a:t>Communiquer</a:t>
            </a:r>
            <a:endParaRPr lang="en-US" sz="1600" dirty="0"/>
          </a:p>
        </p:txBody>
      </p:sp>
      <p:sp>
        <p:nvSpPr>
          <p:cNvPr id="24" name="Text 18"/>
          <p:cNvSpPr/>
          <p:nvPr/>
        </p:nvSpPr>
        <p:spPr>
          <a:xfrm>
            <a:off x="9080500" y="3383161"/>
            <a:ext cx="2132203"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C9CDD1"/>
                </a:solidFill>
                <a:latin typeface="Public Sans" pitchFamily="34" charset="0"/>
                <a:ea typeface="Public Sans" pitchFamily="34" charset="-122"/>
                <a:cs typeface="Public Sans" pitchFamily="34" charset="-120"/>
              </a:rPr>
              <a:t>Un communiqué de presse et un post pour les réseaux</a:t>
            </a:r>
            <a:endParaRPr lang="en-US" sz="1300" dirty="0"/>
          </a:p>
        </p:txBody>
      </p:sp>
      <p:sp>
        <p:nvSpPr>
          <p:cNvPr id="25" name="Text 19"/>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À chaque étape : je formule, l’IA produit, je vérifie</a:t>
            </a:r>
            <a:endParaRPr lang="en-US" sz="1200" dirty="0"/>
          </a:p>
        </p:txBody>
      </p:sp>
      <p:sp>
        <p:nvSpPr>
          <p:cNvPr id="26" name="Text 20"/>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30</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2E3236"/>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4A24C"/>
                </a:solidFill>
                <a:latin typeface="Public Sans" pitchFamily="34" charset="0"/>
                <a:ea typeface="Public Sans" pitchFamily="34" charset="-122"/>
                <a:cs typeface="Public Sans" pitchFamily="34" charset="-120"/>
              </a:rPr>
              <a:t>À PHOTOGRAPHIER</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3EC"/>
                </a:solidFill>
                <a:latin typeface="EB Garamond" pitchFamily="18" charset="0"/>
                <a:ea typeface="EB Garamond" pitchFamily="18" charset="-122"/>
                <a:cs typeface="EB Garamond" pitchFamily="18" charset="-120"/>
              </a:rPr>
              <a:t>Les quatre demandes de la démonstration</a:t>
            </a:r>
            <a:endParaRPr lang="en-US" sz="3600" dirty="0"/>
          </a:p>
        </p:txBody>
      </p:sp>
      <p:sp>
        <p:nvSpPr>
          <p:cNvPr id="4" name="Shape 2"/>
          <p:cNvSpPr/>
          <p:nvPr/>
        </p:nvSpPr>
        <p:spPr>
          <a:xfrm>
            <a:off x="812800" y="1935411"/>
            <a:ext cx="5207000" cy="1124496"/>
          </a:xfrm>
          <a:prstGeom prst="roundRect">
            <a:avLst>
              <a:gd name="adj" fmla="val 9035"/>
            </a:avLst>
          </a:prstGeom>
          <a:solidFill>
            <a:srgbClr val="3A3F44"/>
          </a:solidFill>
          <a:ln/>
        </p:spPr>
      </p:sp>
      <p:sp>
        <p:nvSpPr>
          <p:cNvPr id="5" name="Text 3"/>
          <p:cNvSpPr/>
          <p:nvPr/>
        </p:nvSpPr>
        <p:spPr>
          <a:xfrm>
            <a:off x="1016000" y="2138611"/>
            <a:ext cx="239018" cy="743496"/>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D4A24C"/>
                </a:solidFill>
                <a:latin typeface="EB Garamond" pitchFamily="18" charset="0"/>
                <a:ea typeface="EB Garamond" pitchFamily="18" charset="-122"/>
                <a:cs typeface="EB Garamond" pitchFamily="18" charset="-120"/>
              </a:rPr>
              <a:t>1</a:t>
            </a:r>
            <a:endParaRPr lang="en-US" sz="2800" dirty="0"/>
          </a:p>
        </p:txBody>
      </p:sp>
      <p:sp>
        <p:nvSpPr>
          <p:cNvPr id="6" name="Text 4"/>
          <p:cNvSpPr/>
          <p:nvPr/>
        </p:nvSpPr>
        <p:spPr>
          <a:xfrm>
            <a:off x="1356618" y="2138611"/>
            <a:ext cx="4593781" cy="743496"/>
          </a:xfrm>
          <a:prstGeom prst="rect">
            <a:avLst/>
          </a:prstGeom>
          <a:noFill/>
          <a:ln/>
        </p:spPr>
        <p:txBody>
          <a:bodyPr wrap="square" lIns="0" tIns="0" rIns="0" bIns="0" rtlCol="0" anchor="t">
            <a:normAutofit/>
          </a:bodyPr>
          <a:lstStyle/>
          <a:p>
            <a:pPr algn="l" indent="0" marL="0">
              <a:lnSpc>
                <a:spcPts val="1885"/>
              </a:lnSpc>
              <a:buNone/>
            </a:pPr>
            <a:r>
              <a:rPr lang="en-US" sz="1300" i="1" dirty="0">
                <a:solidFill>
                  <a:srgbClr val="F6F3EC"/>
                </a:solidFill>
                <a:latin typeface="Public Sans" pitchFamily="34" charset="0"/>
                <a:ea typeface="Public Sans" pitchFamily="34" charset="-122"/>
                <a:cs typeface="Public Sans" pitchFamily="34" charset="-120"/>
              </a:rPr>
              <a:t>« Résume ce rapport en une page : cinq messages clés, trois points d’alerte, avec les pages de référence. »</a:t>
            </a:r>
            <a:endParaRPr lang="en-US" sz="1300" dirty="0"/>
          </a:p>
        </p:txBody>
      </p:sp>
      <p:sp>
        <p:nvSpPr>
          <p:cNvPr id="7" name="Shape 5"/>
          <p:cNvSpPr/>
          <p:nvPr/>
        </p:nvSpPr>
        <p:spPr>
          <a:xfrm>
            <a:off x="6172200" y="1935411"/>
            <a:ext cx="5207000" cy="1124496"/>
          </a:xfrm>
          <a:prstGeom prst="roundRect">
            <a:avLst>
              <a:gd name="adj" fmla="val 9035"/>
            </a:avLst>
          </a:prstGeom>
          <a:solidFill>
            <a:srgbClr val="3A3F44"/>
          </a:solidFill>
          <a:ln/>
        </p:spPr>
      </p:sp>
      <p:sp>
        <p:nvSpPr>
          <p:cNvPr id="8" name="Text 6"/>
          <p:cNvSpPr/>
          <p:nvPr/>
        </p:nvSpPr>
        <p:spPr>
          <a:xfrm>
            <a:off x="6375400" y="2138611"/>
            <a:ext cx="239018" cy="743496"/>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D4A24C"/>
                </a:solidFill>
                <a:latin typeface="EB Garamond" pitchFamily="18" charset="0"/>
                <a:ea typeface="EB Garamond" pitchFamily="18" charset="-122"/>
                <a:cs typeface="EB Garamond" pitchFamily="18" charset="-120"/>
              </a:rPr>
              <a:t>2</a:t>
            </a:r>
            <a:endParaRPr lang="en-US" sz="2800" dirty="0"/>
          </a:p>
        </p:txBody>
      </p:sp>
      <p:sp>
        <p:nvSpPr>
          <p:cNvPr id="9" name="Text 7"/>
          <p:cNvSpPr/>
          <p:nvPr/>
        </p:nvSpPr>
        <p:spPr>
          <a:xfrm>
            <a:off x="6716018" y="2138611"/>
            <a:ext cx="4593781" cy="743496"/>
          </a:xfrm>
          <a:prstGeom prst="rect">
            <a:avLst/>
          </a:prstGeom>
          <a:noFill/>
          <a:ln/>
        </p:spPr>
        <p:txBody>
          <a:bodyPr wrap="square" lIns="0" tIns="0" rIns="0" bIns="0" rtlCol="0" anchor="t">
            <a:normAutofit/>
          </a:bodyPr>
          <a:lstStyle/>
          <a:p>
            <a:pPr algn="l" indent="0" marL="0">
              <a:lnSpc>
                <a:spcPts val="1885"/>
              </a:lnSpc>
              <a:buNone/>
            </a:pPr>
            <a:r>
              <a:rPr lang="en-US" sz="1300" i="1" dirty="0">
                <a:solidFill>
                  <a:srgbClr val="F6F3EC"/>
                </a:solidFill>
                <a:latin typeface="Public Sans" pitchFamily="34" charset="0"/>
                <a:ea typeface="Public Sans" pitchFamily="34" charset="-122"/>
                <a:cs typeface="Public Sans" pitchFamily="34" charset="-120"/>
              </a:rPr>
              <a:t>« À partir de cette synthèse, rédige une note d’une page au Ministre : contexte, enjeux, recommandations. Signale ce que je dois vérifier. »</a:t>
            </a:r>
            <a:endParaRPr lang="en-US" sz="1300" dirty="0"/>
          </a:p>
        </p:txBody>
      </p:sp>
      <p:sp>
        <p:nvSpPr>
          <p:cNvPr id="10" name="Shape 8"/>
          <p:cNvSpPr/>
          <p:nvPr/>
        </p:nvSpPr>
        <p:spPr>
          <a:xfrm>
            <a:off x="812800" y="3212306"/>
            <a:ext cx="5207000" cy="885130"/>
          </a:xfrm>
          <a:prstGeom prst="roundRect">
            <a:avLst>
              <a:gd name="adj" fmla="val 11479"/>
            </a:avLst>
          </a:prstGeom>
          <a:solidFill>
            <a:srgbClr val="3A3F44"/>
          </a:solidFill>
          <a:ln/>
        </p:spPr>
      </p:sp>
      <p:sp>
        <p:nvSpPr>
          <p:cNvPr id="11" name="Text 9"/>
          <p:cNvSpPr/>
          <p:nvPr/>
        </p:nvSpPr>
        <p:spPr>
          <a:xfrm>
            <a:off x="1016000" y="3415506"/>
            <a:ext cx="239018" cy="50413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D4A24C"/>
                </a:solidFill>
                <a:latin typeface="EB Garamond" pitchFamily="18" charset="0"/>
                <a:ea typeface="EB Garamond" pitchFamily="18" charset="-122"/>
                <a:cs typeface="EB Garamond" pitchFamily="18" charset="-120"/>
              </a:rPr>
              <a:t>3</a:t>
            </a:r>
            <a:endParaRPr lang="en-US" sz="2800" dirty="0"/>
          </a:p>
        </p:txBody>
      </p:sp>
      <p:sp>
        <p:nvSpPr>
          <p:cNvPr id="12" name="Text 10"/>
          <p:cNvSpPr/>
          <p:nvPr/>
        </p:nvSpPr>
        <p:spPr>
          <a:xfrm>
            <a:off x="1356618" y="3415506"/>
            <a:ext cx="4593781" cy="504130"/>
          </a:xfrm>
          <a:prstGeom prst="rect">
            <a:avLst/>
          </a:prstGeom>
          <a:noFill/>
          <a:ln/>
        </p:spPr>
        <p:txBody>
          <a:bodyPr wrap="square" lIns="0" tIns="0" rIns="0" bIns="0" rtlCol="0" anchor="t">
            <a:normAutofit/>
          </a:bodyPr>
          <a:lstStyle/>
          <a:p>
            <a:pPr algn="l" indent="0" marL="0">
              <a:lnSpc>
                <a:spcPts val="1885"/>
              </a:lnSpc>
              <a:buNone/>
            </a:pPr>
            <a:r>
              <a:rPr lang="en-US" sz="1300" i="1" dirty="0">
                <a:solidFill>
                  <a:srgbClr val="F6F3EC"/>
                </a:solidFill>
                <a:latin typeface="Public Sans" pitchFamily="34" charset="0"/>
                <a:ea typeface="Public Sans" pitchFamily="34" charset="-122"/>
                <a:cs typeface="Public Sans" pitchFamily="34" charset="-120"/>
              </a:rPr>
              <a:t>« Transforme cette note en présentation de cinq diapositives : un titre et trois points par diapositive. »</a:t>
            </a:r>
            <a:endParaRPr lang="en-US" sz="1300" dirty="0"/>
          </a:p>
        </p:txBody>
      </p:sp>
      <p:sp>
        <p:nvSpPr>
          <p:cNvPr id="13" name="Shape 11"/>
          <p:cNvSpPr/>
          <p:nvPr/>
        </p:nvSpPr>
        <p:spPr>
          <a:xfrm>
            <a:off x="6172200" y="3212306"/>
            <a:ext cx="5207000" cy="885130"/>
          </a:xfrm>
          <a:prstGeom prst="roundRect">
            <a:avLst>
              <a:gd name="adj" fmla="val 11479"/>
            </a:avLst>
          </a:prstGeom>
          <a:solidFill>
            <a:srgbClr val="3A3F44"/>
          </a:solidFill>
          <a:ln/>
        </p:spPr>
      </p:sp>
      <p:sp>
        <p:nvSpPr>
          <p:cNvPr id="14" name="Text 12"/>
          <p:cNvSpPr/>
          <p:nvPr/>
        </p:nvSpPr>
        <p:spPr>
          <a:xfrm>
            <a:off x="6375400" y="3415506"/>
            <a:ext cx="239018" cy="50413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D4A24C"/>
                </a:solidFill>
                <a:latin typeface="EB Garamond" pitchFamily="18" charset="0"/>
                <a:ea typeface="EB Garamond" pitchFamily="18" charset="-122"/>
                <a:cs typeface="EB Garamond" pitchFamily="18" charset="-120"/>
              </a:rPr>
              <a:t>4</a:t>
            </a:r>
            <a:endParaRPr lang="en-US" sz="2800" dirty="0"/>
          </a:p>
        </p:txBody>
      </p:sp>
      <p:sp>
        <p:nvSpPr>
          <p:cNvPr id="15" name="Text 13"/>
          <p:cNvSpPr/>
          <p:nvPr/>
        </p:nvSpPr>
        <p:spPr>
          <a:xfrm>
            <a:off x="6716018" y="3415506"/>
            <a:ext cx="4593781" cy="504130"/>
          </a:xfrm>
          <a:prstGeom prst="rect">
            <a:avLst/>
          </a:prstGeom>
          <a:noFill/>
          <a:ln/>
        </p:spPr>
        <p:txBody>
          <a:bodyPr wrap="square" lIns="0" tIns="0" rIns="0" bIns="0" rtlCol="0" anchor="t">
            <a:normAutofit/>
          </a:bodyPr>
          <a:lstStyle/>
          <a:p>
            <a:pPr algn="l" indent="0" marL="0">
              <a:lnSpc>
                <a:spcPts val="1885"/>
              </a:lnSpc>
              <a:buNone/>
            </a:pPr>
            <a:r>
              <a:rPr lang="en-US" sz="1300" i="1" dirty="0">
                <a:solidFill>
                  <a:srgbClr val="F6F3EC"/>
                </a:solidFill>
                <a:latin typeface="Public Sans" pitchFamily="34" charset="0"/>
                <a:ea typeface="Public Sans" pitchFamily="34" charset="-122"/>
                <a:cs typeface="Public Sans" pitchFamily="34" charset="-120"/>
              </a:rPr>
              <a:t>« Rédige un communiqué de presse de 200 mots et un post Facebook de 80 mots. Langage simple, sans sigles. »</a:t>
            </a:r>
            <a:endParaRPr lang="en-US" sz="1300" dirty="0"/>
          </a:p>
        </p:txBody>
      </p:sp>
      <p:sp>
        <p:nvSpPr>
          <p:cNvPr id="16" name="Text 1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AA0A6"/>
                </a:solidFill>
                <a:latin typeface="Public Sans" pitchFamily="34" charset="0"/>
                <a:ea typeface="Public Sans" pitchFamily="34" charset="-122"/>
                <a:cs typeface="Public Sans" pitchFamily="34" charset="-120"/>
              </a:rPr>
              <a:t>31</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2E3236"/>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Text 1"/>
          <p:cNvSpPr/>
          <p:nvPr/>
        </p:nvSpPr>
        <p:spPr>
          <a:xfrm>
            <a:off x="812800" y="165229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D4A24C"/>
                </a:solidFill>
                <a:latin typeface="Public Sans" pitchFamily="34" charset="0"/>
                <a:ea typeface="Public Sans" pitchFamily="34" charset="-122"/>
                <a:cs typeface="Public Sans" pitchFamily="34" charset="-120"/>
              </a:rPr>
              <a:t>ADOPTION RESPONSABLE · 11H50 – 12H10</a:t>
            </a:r>
            <a:endParaRPr lang="en-US" sz="1200" dirty="0"/>
          </a:p>
        </p:txBody>
      </p:sp>
      <p:sp>
        <p:nvSpPr>
          <p:cNvPr id="4" name="Text 2"/>
          <p:cNvSpPr/>
          <p:nvPr/>
        </p:nvSpPr>
        <p:spPr>
          <a:xfrm>
            <a:off x="812800" y="2068810"/>
            <a:ext cx="10883392" cy="1295400"/>
          </a:xfrm>
          <a:prstGeom prst="rect">
            <a:avLst/>
          </a:prstGeom>
          <a:noFill/>
          <a:ln/>
        </p:spPr>
        <p:txBody>
          <a:bodyPr wrap="square" lIns="0" tIns="0" rIns="0" bIns="0" rtlCol="0" anchor="t">
            <a:normAutofit/>
          </a:bodyPr>
          <a:lstStyle/>
          <a:p>
            <a:pPr algn="l" indent="0" marL="0">
              <a:lnSpc>
                <a:spcPts val="10000"/>
              </a:lnSpc>
              <a:buNone/>
            </a:pPr>
            <a:r>
              <a:rPr lang="en-US" sz="10000" b="1" dirty="0">
                <a:solidFill>
                  <a:srgbClr val="D4A24C"/>
                </a:solidFill>
                <a:latin typeface="EB Garamond" pitchFamily="18" charset="0"/>
                <a:ea typeface="EB Garamond" pitchFamily="18" charset="-122"/>
                <a:cs typeface="EB Garamond" pitchFamily="18" charset="-120"/>
              </a:rPr>
              <a:t>04</a:t>
            </a:r>
            <a:endParaRPr lang="en-US" sz="10000" dirty="0"/>
          </a:p>
        </p:txBody>
      </p:sp>
      <p:sp>
        <p:nvSpPr>
          <p:cNvPr id="5" name="Text 3"/>
          <p:cNvSpPr/>
          <p:nvPr>
            <p:ph type="title"/>
          </p:nvPr>
        </p:nvSpPr>
        <p:spPr>
          <a:xfrm>
            <a:off x="812800" y="3542010"/>
            <a:ext cx="10883392" cy="825500"/>
          </a:xfrm>
          <a:prstGeom prst="rect">
            <a:avLst/>
          </a:prstGeom>
          <a:noFill/>
          <a:ln/>
        </p:spPr>
        <p:txBody>
          <a:bodyPr wrap="square" lIns="0" tIns="0" rIns="0" bIns="0" rtlCol="0" anchor="t">
            <a:normAutofit/>
          </a:bodyPr>
          <a:lstStyle/>
          <a:p>
            <a:pPr algn="l" indent="0" marL="0">
              <a:lnSpc>
                <a:spcPts val="6300"/>
              </a:lnSpc>
              <a:buNone/>
            </a:pPr>
            <a:r>
              <a:rPr lang="en-US" sz="6000" b="1" i="0" dirty="0">
                <a:solidFill>
                  <a:srgbClr val="F6F3EC"/>
                </a:solidFill>
                <a:latin typeface="EB Garamond" pitchFamily="18" charset="0"/>
                <a:ea typeface="EB Garamond" pitchFamily="18" charset="-122"/>
                <a:cs typeface="EB Garamond" pitchFamily="18" charset="-120"/>
              </a:rPr>
              <a:t>Adopter l’IA, avec méthode</a:t>
            </a:r>
            <a:endParaRPr lang="en-US" sz="6000" dirty="0"/>
          </a:p>
        </p:txBody>
      </p:sp>
      <p:sp>
        <p:nvSpPr>
          <p:cNvPr id="6" name="Text 4"/>
          <p:cNvSpPr/>
          <p:nvPr/>
        </p:nvSpPr>
        <p:spPr>
          <a:xfrm>
            <a:off x="812800" y="4545310"/>
            <a:ext cx="8502650" cy="6858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C9CDD1"/>
                </a:solidFill>
                <a:latin typeface="Public Sans" pitchFamily="34" charset="0"/>
                <a:ea typeface="Public Sans" pitchFamily="34" charset="-122"/>
                <a:cs typeface="Public Sans" pitchFamily="34" charset="-120"/>
              </a:rPr>
              <a:t>Recommandations pour une adoption responsable dans les services publics</a:t>
            </a:r>
            <a:endParaRPr lang="en-US" sz="2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CHARTE INDIVIDUELLE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Sept règles d’or de l’agent public</a:t>
            </a:r>
            <a:endParaRPr lang="en-US" sz="3600" dirty="0"/>
          </a:p>
        </p:txBody>
      </p:sp>
      <p:sp>
        <p:nvSpPr>
          <p:cNvPr id="4" name="Shape 2"/>
          <p:cNvSpPr/>
          <p:nvPr/>
        </p:nvSpPr>
        <p:spPr>
          <a:xfrm>
            <a:off x="815975" y="1938586"/>
            <a:ext cx="5175250" cy="791170"/>
          </a:xfrm>
          <a:prstGeom prst="roundRect">
            <a:avLst>
              <a:gd name="adj" fmla="val 9230"/>
            </a:avLst>
          </a:prstGeom>
          <a:solidFill>
            <a:srgbClr val="FBFAF6"/>
          </a:solidFill>
          <a:ln w="6350">
            <a:solidFill>
              <a:srgbClr val="E2DCCD"/>
            </a:solidFill>
            <a:prstDash val="solid"/>
          </a:ln>
        </p:spPr>
      </p:sp>
      <p:sp>
        <p:nvSpPr>
          <p:cNvPr id="5" name="Text 3"/>
          <p:cNvSpPr/>
          <p:nvPr/>
        </p:nvSpPr>
        <p:spPr>
          <a:xfrm>
            <a:off x="1022350" y="2156371"/>
            <a:ext cx="30480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8A6420"/>
                </a:solidFill>
                <a:latin typeface="EB Garamond" pitchFamily="18" charset="0"/>
                <a:ea typeface="EB Garamond" pitchFamily="18" charset="-122"/>
                <a:cs typeface="EB Garamond" pitchFamily="18" charset="-120"/>
              </a:rPr>
              <a:t>1</a:t>
            </a:r>
            <a:endParaRPr lang="en-US" sz="2800" dirty="0"/>
          </a:p>
        </p:txBody>
      </p:sp>
      <p:sp>
        <p:nvSpPr>
          <p:cNvPr id="6" name="Text 4"/>
          <p:cNvSpPr/>
          <p:nvPr/>
        </p:nvSpPr>
        <p:spPr>
          <a:xfrm>
            <a:off x="1428750" y="2094161"/>
            <a:ext cx="448678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E3236"/>
                </a:solidFill>
                <a:latin typeface="Public Sans" pitchFamily="34" charset="0"/>
                <a:ea typeface="Public Sans" pitchFamily="34" charset="-122"/>
                <a:cs typeface="Public Sans" pitchFamily="34" charset="-120"/>
              </a:rPr>
              <a:t>Aucune donnée personnelle ou confidentielle dans un outil non validé</a:t>
            </a:r>
            <a:endParaRPr lang="en-US" sz="1400" dirty="0"/>
          </a:p>
        </p:txBody>
      </p:sp>
      <p:sp>
        <p:nvSpPr>
          <p:cNvPr id="7" name="Shape 5"/>
          <p:cNvSpPr/>
          <p:nvPr/>
        </p:nvSpPr>
        <p:spPr>
          <a:xfrm>
            <a:off x="6200775" y="1938586"/>
            <a:ext cx="5175250" cy="791170"/>
          </a:xfrm>
          <a:prstGeom prst="roundRect">
            <a:avLst>
              <a:gd name="adj" fmla="val 9230"/>
            </a:avLst>
          </a:prstGeom>
          <a:solidFill>
            <a:srgbClr val="FBFAF6"/>
          </a:solidFill>
          <a:ln w="6350">
            <a:solidFill>
              <a:srgbClr val="E2DCCD"/>
            </a:solidFill>
            <a:prstDash val="solid"/>
          </a:ln>
        </p:spPr>
      </p:sp>
      <p:sp>
        <p:nvSpPr>
          <p:cNvPr id="8" name="Text 6"/>
          <p:cNvSpPr/>
          <p:nvPr/>
        </p:nvSpPr>
        <p:spPr>
          <a:xfrm>
            <a:off x="6407150" y="2156371"/>
            <a:ext cx="30480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8A6420"/>
                </a:solidFill>
                <a:latin typeface="EB Garamond" pitchFamily="18" charset="0"/>
                <a:ea typeface="EB Garamond" pitchFamily="18" charset="-122"/>
                <a:cs typeface="EB Garamond" pitchFamily="18" charset="-120"/>
              </a:rPr>
              <a:t>2</a:t>
            </a:r>
            <a:endParaRPr lang="en-US" sz="2800" dirty="0"/>
          </a:p>
        </p:txBody>
      </p:sp>
      <p:sp>
        <p:nvSpPr>
          <p:cNvPr id="9" name="Text 7"/>
          <p:cNvSpPr/>
          <p:nvPr/>
        </p:nvSpPr>
        <p:spPr>
          <a:xfrm>
            <a:off x="6813550" y="2214166"/>
            <a:ext cx="4486783"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E3236"/>
                </a:solidFill>
                <a:latin typeface="Public Sans" pitchFamily="34" charset="0"/>
                <a:ea typeface="Public Sans" pitchFamily="34" charset="-122"/>
                <a:cs typeface="Public Sans" pitchFamily="34" charset="-120"/>
              </a:rPr>
              <a:t>Je vérifie chaque fait, chiffre et référence</a:t>
            </a:r>
            <a:endParaRPr lang="en-US" sz="1400" dirty="0"/>
          </a:p>
        </p:txBody>
      </p:sp>
      <p:sp>
        <p:nvSpPr>
          <p:cNvPr id="10" name="Shape 8"/>
          <p:cNvSpPr/>
          <p:nvPr/>
        </p:nvSpPr>
        <p:spPr>
          <a:xfrm>
            <a:off x="815975" y="2837706"/>
            <a:ext cx="5175250" cy="666750"/>
          </a:xfrm>
          <a:prstGeom prst="roundRect">
            <a:avLst>
              <a:gd name="adj" fmla="val 10952"/>
            </a:avLst>
          </a:prstGeom>
          <a:solidFill>
            <a:srgbClr val="FBFAF6"/>
          </a:solidFill>
          <a:ln w="6350">
            <a:solidFill>
              <a:srgbClr val="E2DCCD"/>
            </a:solidFill>
            <a:prstDash val="solid"/>
          </a:ln>
        </p:spPr>
      </p:sp>
      <p:sp>
        <p:nvSpPr>
          <p:cNvPr id="11" name="Text 9"/>
          <p:cNvSpPr/>
          <p:nvPr/>
        </p:nvSpPr>
        <p:spPr>
          <a:xfrm>
            <a:off x="1022350" y="2993281"/>
            <a:ext cx="30480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8A6420"/>
                </a:solidFill>
                <a:latin typeface="EB Garamond" pitchFamily="18" charset="0"/>
                <a:ea typeface="EB Garamond" pitchFamily="18" charset="-122"/>
                <a:cs typeface="EB Garamond" pitchFamily="18" charset="-120"/>
              </a:rPr>
              <a:t>3</a:t>
            </a:r>
            <a:endParaRPr lang="en-US" sz="2800" dirty="0"/>
          </a:p>
        </p:txBody>
      </p:sp>
      <p:sp>
        <p:nvSpPr>
          <p:cNvPr id="12" name="Text 10"/>
          <p:cNvSpPr/>
          <p:nvPr/>
        </p:nvSpPr>
        <p:spPr>
          <a:xfrm>
            <a:off x="1428750" y="3051076"/>
            <a:ext cx="4486783"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E3236"/>
                </a:solidFill>
                <a:latin typeface="Public Sans" pitchFamily="34" charset="0"/>
                <a:ea typeface="Public Sans" pitchFamily="34" charset="-122"/>
                <a:cs typeface="Public Sans" pitchFamily="34" charset="-120"/>
              </a:rPr>
              <a:t>Je reste l’auteur : je relis, j’assume, je signe</a:t>
            </a:r>
            <a:endParaRPr lang="en-US" sz="1400" dirty="0"/>
          </a:p>
        </p:txBody>
      </p:sp>
      <p:sp>
        <p:nvSpPr>
          <p:cNvPr id="13" name="Shape 11"/>
          <p:cNvSpPr/>
          <p:nvPr/>
        </p:nvSpPr>
        <p:spPr>
          <a:xfrm>
            <a:off x="6200775" y="2837706"/>
            <a:ext cx="5175250" cy="666750"/>
          </a:xfrm>
          <a:prstGeom prst="roundRect">
            <a:avLst>
              <a:gd name="adj" fmla="val 10952"/>
            </a:avLst>
          </a:prstGeom>
          <a:solidFill>
            <a:srgbClr val="FBFAF6"/>
          </a:solidFill>
          <a:ln w="6350">
            <a:solidFill>
              <a:srgbClr val="E2DCCD"/>
            </a:solidFill>
            <a:prstDash val="solid"/>
          </a:ln>
        </p:spPr>
      </p:sp>
      <p:sp>
        <p:nvSpPr>
          <p:cNvPr id="14" name="Text 12"/>
          <p:cNvSpPr/>
          <p:nvPr/>
        </p:nvSpPr>
        <p:spPr>
          <a:xfrm>
            <a:off x="6407150" y="2993281"/>
            <a:ext cx="30480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8A6420"/>
                </a:solidFill>
                <a:latin typeface="EB Garamond" pitchFamily="18" charset="0"/>
                <a:ea typeface="EB Garamond" pitchFamily="18" charset="-122"/>
                <a:cs typeface="EB Garamond" pitchFamily="18" charset="-120"/>
              </a:rPr>
              <a:t>4</a:t>
            </a:r>
            <a:endParaRPr lang="en-US" sz="2800" dirty="0"/>
          </a:p>
        </p:txBody>
      </p:sp>
      <p:sp>
        <p:nvSpPr>
          <p:cNvPr id="15" name="Text 13"/>
          <p:cNvSpPr/>
          <p:nvPr/>
        </p:nvSpPr>
        <p:spPr>
          <a:xfrm>
            <a:off x="6813550" y="3051076"/>
            <a:ext cx="4486783"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E3236"/>
                </a:solidFill>
                <a:latin typeface="Public Sans" pitchFamily="34" charset="0"/>
                <a:ea typeface="Public Sans" pitchFamily="34" charset="-122"/>
                <a:cs typeface="Public Sans" pitchFamily="34" charset="-120"/>
              </a:rPr>
              <a:t>Je signale l’usage de l’IA lorsqu’il est significatif</a:t>
            </a:r>
            <a:endParaRPr lang="en-US" sz="1400" dirty="0"/>
          </a:p>
        </p:txBody>
      </p:sp>
      <p:sp>
        <p:nvSpPr>
          <p:cNvPr id="16" name="Shape 14"/>
          <p:cNvSpPr/>
          <p:nvPr/>
        </p:nvSpPr>
        <p:spPr>
          <a:xfrm>
            <a:off x="815975" y="3612406"/>
            <a:ext cx="5175250" cy="791170"/>
          </a:xfrm>
          <a:prstGeom prst="roundRect">
            <a:avLst>
              <a:gd name="adj" fmla="val 9230"/>
            </a:avLst>
          </a:prstGeom>
          <a:solidFill>
            <a:srgbClr val="FBFAF6"/>
          </a:solidFill>
          <a:ln w="6350">
            <a:solidFill>
              <a:srgbClr val="E2DCCD"/>
            </a:solidFill>
            <a:prstDash val="solid"/>
          </a:ln>
        </p:spPr>
      </p:sp>
      <p:sp>
        <p:nvSpPr>
          <p:cNvPr id="17" name="Text 15"/>
          <p:cNvSpPr/>
          <p:nvPr/>
        </p:nvSpPr>
        <p:spPr>
          <a:xfrm>
            <a:off x="1022350" y="3830191"/>
            <a:ext cx="30480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8A6420"/>
                </a:solidFill>
                <a:latin typeface="EB Garamond" pitchFamily="18" charset="0"/>
                <a:ea typeface="EB Garamond" pitchFamily="18" charset="-122"/>
                <a:cs typeface="EB Garamond" pitchFamily="18" charset="-120"/>
              </a:rPr>
              <a:t>5</a:t>
            </a:r>
            <a:endParaRPr lang="en-US" sz="2800" dirty="0"/>
          </a:p>
        </p:txBody>
      </p:sp>
      <p:sp>
        <p:nvSpPr>
          <p:cNvPr id="18" name="Text 16"/>
          <p:cNvSpPr/>
          <p:nvPr/>
        </p:nvSpPr>
        <p:spPr>
          <a:xfrm>
            <a:off x="1428750" y="3887986"/>
            <a:ext cx="4486783"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E3236"/>
                </a:solidFill>
                <a:latin typeface="Public Sans" pitchFamily="34" charset="0"/>
                <a:ea typeface="Public Sans" pitchFamily="34" charset="-122"/>
                <a:cs typeface="Public Sans" pitchFamily="34" charset="-120"/>
              </a:rPr>
              <a:t>Aucune décision individuelle confiée à l’IA seule</a:t>
            </a:r>
            <a:endParaRPr lang="en-US" sz="1400" dirty="0"/>
          </a:p>
        </p:txBody>
      </p:sp>
      <p:sp>
        <p:nvSpPr>
          <p:cNvPr id="19" name="Shape 17"/>
          <p:cNvSpPr/>
          <p:nvPr/>
        </p:nvSpPr>
        <p:spPr>
          <a:xfrm>
            <a:off x="6200775" y="3612406"/>
            <a:ext cx="5175250" cy="791170"/>
          </a:xfrm>
          <a:prstGeom prst="roundRect">
            <a:avLst>
              <a:gd name="adj" fmla="val 9230"/>
            </a:avLst>
          </a:prstGeom>
          <a:solidFill>
            <a:srgbClr val="FBFAF6"/>
          </a:solidFill>
          <a:ln w="6350">
            <a:solidFill>
              <a:srgbClr val="E2DCCD"/>
            </a:solidFill>
            <a:prstDash val="solid"/>
          </a:ln>
        </p:spPr>
      </p:sp>
      <p:sp>
        <p:nvSpPr>
          <p:cNvPr id="20" name="Text 18"/>
          <p:cNvSpPr/>
          <p:nvPr/>
        </p:nvSpPr>
        <p:spPr>
          <a:xfrm>
            <a:off x="6407150" y="3830191"/>
            <a:ext cx="30480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8A6420"/>
                </a:solidFill>
                <a:latin typeface="EB Garamond" pitchFamily="18" charset="0"/>
                <a:ea typeface="EB Garamond" pitchFamily="18" charset="-122"/>
                <a:cs typeface="EB Garamond" pitchFamily="18" charset="-120"/>
              </a:rPr>
              <a:t>6</a:t>
            </a:r>
            <a:endParaRPr lang="en-US" sz="2800" dirty="0"/>
          </a:p>
        </p:txBody>
      </p:sp>
      <p:sp>
        <p:nvSpPr>
          <p:cNvPr id="21" name="Text 19"/>
          <p:cNvSpPr/>
          <p:nvPr/>
        </p:nvSpPr>
        <p:spPr>
          <a:xfrm>
            <a:off x="6813550" y="3767981"/>
            <a:ext cx="448678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2E3236"/>
                </a:solidFill>
                <a:latin typeface="Public Sans" pitchFamily="34" charset="0"/>
                <a:ea typeface="Public Sans" pitchFamily="34" charset="-122"/>
                <a:cs typeface="Public Sans" pitchFamily="34" charset="-120"/>
              </a:rPr>
              <a:t>J’utilise en priorité les outils validés par mon administration</a:t>
            </a:r>
            <a:endParaRPr lang="en-US" sz="1400" dirty="0"/>
          </a:p>
        </p:txBody>
      </p:sp>
      <p:sp>
        <p:nvSpPr>
          <p:cNvPr id="22" name="Shape 20"/>
          <p:cNvSpPr/>
          <p:nvPr/>
        </p:nvSpPr>
        <p:spPr>
          <a:xfrm>
            <a:off x="812800" y="4508351"/>
            <a:ext cx="5181600" cy="660400"/>
          </a:xfrm>
          <a:prstGeom prst="roundRect">
            <a:avLst>
              <a:gd name="adj" fmla="val 11538"/>
            </a:avLst>
          </a:prstGeom>
          <a:solidFill>
            <a:srgbClr val="2E3236"/>
          </a:solidFill>
          <a:ln/>
        </p:spPr>
      </p:sp>
      <p:sp>
        <p:nvSpPr>
          <p:cNvPr id="23" name="Text 21"/>
          <p:cNvSpPr/>
          <p:nvPr/>
        </p:nvSpPr>
        <p:spPr>
          <a:xfrm>
            <a:off x="1016000" y="4660751"/>
            <a:ext cx="304800"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D4A24C"/>
                </a:solidFill>
                <a:latin typeface="EB Garamond" pitchFamily="18" charset="0"/>
                <a:ea typeface="EB Garamond" pitchFamily="18" charset="-122"/>
                <a:cs typeface="EB Garamond" pitchFamily="18" charset="-120"/>
              </a:rPr>
              <a:t>7</a:t>
            </a:r>
            <a:endParaRPr lang="en-US" sz="2800" dirty="0"/>
          </a:p>
        </p:txBody>
      </p:sp>
      <p:sp>
        <p:nvSpPr>
          <p:cNvPr id="24" name="Text 22"/>
          <p:cNvSpPr/>
          <p:nvPr/>
        </p:nvSpPr>
        <p:spPr>
          <a:xfrm>
            <a:off x="1422400" y="4718546"/>
            <a:ext cx="4499864"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6F3EC"/>
                </a:solidFill>
                <a:latin typeface="Public Sans" pitchFamily="34" charset="0"/>
                <a:ea typeface="Public Sans" pitchFamily="34" charset="-122"/>
                <a:cs typeface="Public Sans" pitchFamily="34" charset="-120"/>
              </a:rPr>
              <a:t>Je me forme et je partage mes bonnes pratiques</a:t>
            </a:r>
            <a:endParaRPr lang="en-US" sz="1400" dirty="0"/>
          </a:p>
        </p:txBody>
      </p:sp>
      <p:sp>
        <p:nvSpPr>
          <p:cNvPr id="25" name="Text 23"/>
          <p:cNvSpPr/>
          <p:nvPr/>
        </p:nvSpPr>
        <p:spPr>
          <a:xfrm>
            <a:off x="812800" y="6238280"/>
            <a:ext cx="948372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Cadre légal : loi L/2016/037/AN sur la cybersécurité et la protection des données personnelles</a:t>
            </a:r>
            <a:endParaRPr lang="en-US" sz="1200" dirty="0"/>
          </a:p>
        </p:txBody>
      </p:sp>
      <p:sp>
        <p:nvSpPr>
          <p:cNvPr id="26" name="Text 2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33</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2E3236"/>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Shape 1"/>
          <p:cNvSpPr/>
          <p:nvPr/>
        </p:nvSpPr>
        <p:spPr>
          <a:xfrm>
            <a:off x="9093200" y="1270000"/>
            <a:ext cx="2286000" cy="2286000"/>
          </a:xfrm>
          <a:prstGeom prst="roundRect">
            <a:avLst>
              <a:gd name="adj" fmla="val 50000"/>
            </a:avLst>
          </a:prstGeom>
          <a:solidFill>
            <a:srgbClr val="D4A24C">
              <a:alpha val="90000"/>
            </a:srgbClr>
          </a:solidFill>
          <a:ln/>
        </p:spPr>
      </p:sp>
      <p:sp>
        <p:nvSpPr>
          <p:cNvPr id="4" name="Shape 2"/>
          <p:cNvSpPr/>
          <p:nvPr/>
        </p:nvSpPr>
        <p:spPr>
          <a:xfrm>
            <a:off x="8636000" y="2667000"/>
            <a:ext cx="1778000" cy="1778000"/>
          </a:xfrm>
          <a:prstGeom prst="roundRect">
            <a:avLst>
              <a:gd name="adj" fmla="val 50000"/>
            </a:avLst>
          </a:prstGeom>
          <a:solidFill>
            <a:srgbClr val="8A6420">
              <a:alpha val="85000"/>
            </a:srgbClr>
          </a:solidFill>
          <a:ln/>
        </p:spPr>
      </p:sp>
      <p:sp>
        <p:nvSpPr>
          <p:cNvPr id="5" name="Shape 3"/>
          <p:cNvSpPr/>
          <p:nvPr/>
        </p:nvSpPr>
        <p:spPr>
          <a:xfrm>
            <a:off x="10363200" y="3556000"/>
            <a:ext cx="1016000" cy="1016000"/>
          </a:xfrm>
          <a:prstGeom prst="roundRect">
            <a:avLst>
              <a:gd name="adj" fmla="val 50000"/>
            </a:avLst>
          </a:prstGeom>
          <a:solidFill>
            <a:srgbClr val="9AA0A6">
              <a:alpha val="80000"/>
            </a:srgbClr>
          </a:solidFill>
          <a:ln/>
        </p:spPr>
      </p:sp>
      <p:sp>
        <p:nvSpPr>
          <p:cNvPr id="6" name="Text 4"/>
          <p:cNvSpPr/>
          <p:nvPr/>
        </p:nvSpPr>
        <p:spPr>
          <a:xfrm>
            <a:off x="812800" y="1706463"/>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D4A24C"/>
                </a:solidFill>
                <a:latin typeface="Public Sans" pitchFamily="34" charset="0"/>
                <a:ea typeface="Public Sans" pitchFamily="34" charset="-122"/>
                <a:cs typeface="Public Sans" pitchFamily="34" charset="-120"/>
              </a:rPr>
              <a:t>ADOPTION RESPONSABLE</a:t>
            </a:r>
            <a:endParaRPr lang="en-US" sz="1200" dirty="0"/>
          </a:p>
        </p:txBody>
      </p:sp>
      <p:sp>
        <p:nvSpPr>
          <p:cNvPr id="7" name="Text 5"/>
          <p:cNvSpPr/>
          <p:nvPr>
            <p:ph type="title"/>
          </p:nvPr>
        </p:nvSpPr>
        <p:spPr>
          <a:xfrm>
            <a:off x="812800" y="2173784"/>
            <a:ext cx="7194550" cy="2164953"/>
          </a:xfrm>
          <a:prstGeom prst="rect">
            <a:avLst/>
          </a:prstGeom>
          <a:noFill/>
          <a:ln/>
        </p:spPr>
        <p:txBody>
          <a:bodyPr wrap="square" lIns="0" tIns="0" rIns="0" bIns="0" rtlCol="0" anchor="t">
            <a:normAutofit/>
          </a:bodyPr>
          <a:lstStyle/>
          <a:p>
            <a:pPr algn="l" indent="0" marL="0">
              <a:lnSpc>
                <a:spcPts val="5616"/>
              </a:lnSpc>
              <a:buNone/>
            </a:pPr>
            <a:r>
              <a:rPr lang="en-US" sz="5200" b="1" i="0" dirty="0">
                <a:solidFill>
                  <a:srgbClr val="F6F3EC"/>
                </a:solidFill>
                <a:latin typeface="EB Garamond" pitchFamily="18" charset="0"/>
                <a:ea typeface="EB Garamond" pitchFamily="18" charset="-122"/>
                <a:cs typeface="EB Garamond" pitchFamily="18" charset="-120"/>
              </a:rPr>
              <a:t>Recommandations pour une adoption responsable de l’IA</a:t>
            </a:r>
            <a:endParaRPr lang="en-US" sz="5200" dirty="0"/>
          </a:p>
        </p:txBody>
      </p:sp>
      <p:sp>
        <p:nvSpPr>
          <p:cNvPr id="8" name="Text 6"/>
          <p:cNvSpPr/>
          <p:nvPr/>
        </p:nvSpPr>
        <p:spPr>
          <a:xfrm>
            <a:off x="812800" y="4567337"/>
            <a:ext cx="7194550" cy="309860"/>
          </a:xfrm>
          <a:prstGeom prst="rect">
            <a:avLst/>
          </a:prstGeom>
          <a:noFill/>
          <a:ln/>
        </p:spPr>
        <p:txBody>
          <a:bodyPr wrap="square" lIns="0" tIns="0" rIns="0" bIns="0" rtlCol="0" anchor="t">
            <a:normAutofit/>
          </a:bodyPr>
          <a:lstStyle/>
          <a:p>
            <a:pPr algn="l" indent="0" marL="0">
              <a:lnSpc>
                <a:spcPts val="2240"/>
              </a:lnSpc>
              <a:buNone/>
            </a:pPr>
            <a:r>
              <a:rPr lang="en-US" sz="1600" dirty="0">
                <a:solidFill>
                  <a:srgbClr val="C9CDD1"/>
                </a:solidFill>
                <a:latin typeface="Public Sans" pitchFamily="34" charset="0"/>
                <a:ea typeface="Public Sans" pitchFamily="34" charset="-122"/>
                <a:cs typeface="Public Sans" pitchFamily="34" charset="-120"/>
              </a:rPr>
              <a:t>Masterclass IA · Administration publique guinéenne</a:t>
            </a:r>
            <a:endParaRPr lang="en-US" sz="1600" dirty="0"/>
          </a:p>
        </p:txBody>
      </p:sp>
      <p:sp>
        <p:nvSpPr>
          <p:cNvPr id="9" name="Text 7"/>
          <p:cNvSpPr/>
          <p:nvPr/>
        </p:nvSpPr>
        <p:spPr>
          <a:xfrm>
            <a:off x="812800" y="4902597"/>
            <a:ext cx="719455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9AA0A6"/>
                </a:solidFill>
                <a:latin typeface="Public Sans" pitchFamily="34" charset="0"/>
                <a:ea typeface="Public Sans" pitchFamily="34" charset="-122"/>
                <a:cs typeface="Public Sans" pitchFamily="34" charset="-120"/>
              </a:rPr>
              <a:t>ANSUTEN × Africa Digital Academy · AI Open Days Conakry</a:t>
            </a:r>
            <a:endParaRPr lang="en-US"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VUE D’ENSEMBLE</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10 recommandations, 3 piliers</a:t>
            </a:r>
            <a:endParaRPr lang="en-US" sz="3600" dirty="0"/>
          </a:p>
        </p:txBody>
      </p:sp>
      <p:sp>
        <p:nvSpPr>
          <p:cNvPr id="4" name="Shape 2"/>
          <p:cNvSpPr/>
          <p:nvPr/>
        </p:nvSpPr>
        <p:spPr>
          <a:xfrm>
            <a:off x="815975" y="1938586"/>
            <a:ext cx="3380284" cy="2936627"/>
          </a:xfrm>
          <a:prstGeom prst="roundRect">
            <a:avLst>
              <a:gd name="adj" fmla="val 3352"/>
            </a:avLst>
          </a:prstGeom>
          <a:solidFill>
            <a:srgbClr val="FBFAF6"/>
          </a:solidFill>
          <a:ln w="6350">
            <a:solidFill>
              <a:srgbClr val="E2DCCD"/>
            </a:solidFill>
            <a:prstDash val="solid"/>
          </a:ln>
        </p:spPr>
      </p:sp>
      <p:pic>
        <p:nvPicPr>
          <p:cNvPr id="5" name="Image 0" descr="GraduationCap">    </p:cNvPr>
          <p:cNvPicPr>
            <a:picLocks noChangeAspect="1"/>
          </p:cNvPicPr>
          <p:nvPr/>
        </p:nvPicPr>
        <p:blipFill>
          <a:blip r:embed="rId1"/>
          <a:srcRect l="0" r="0" t="0" b="0"/>
          <a:stretch/>
        </p:blipFill>
        <p:spPr>
          <a:xfrm>
            <a:off x="1073150" y="2195761"/>
            <a:ext cx="355600" cy="355600"/>
          </a:xfrm>
          <a:prstGeom prst="rect">
            <a:avLst/>
          </a:prstGeom>
        </p:spPr>
      </p:pic>
      <p:sp>
        <p:nvSpPr>
          <p:cNvPr id="6" name="Text 3"/>
          <p:cNvSpPr/>
          <p:nvPr/>
        </p:nvSpPr>
        <p:spPr>
          <a:xfrm>
            <a:off x="1073150" y="2652961"/>
            <a:ext cx="295191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6420"/>
                </a:solidFill>
                <a:latin typeface="Public Sans" pitchFamily="34" charset="0"/>
                <a:ea typeface="Public Sans" pitchFamily="34" charset="-122"/>
                <a:cs typeface="Public Sans" pitchFamily="34" charset="-120"/>
              </a:rPr>
              <a:t>PILIER 1</a:t>
            </a:r>
            <a:endParaRPr lang="en-US" sz="1200" dirty="0"/>
          </a:p>
        </p:txBody>
      </p:sp>
      <p:sp>
        <p:nvSpPr>
          <p:cNvPr id="7" name="Text 4"/>
          <p:cNvSpPr/>
          <p:nvPr/>
        </p:nvSpPr>
        <p:spPr>
          <a:xfrm>
            <a:off x="1073150" y="2967881"/>
            <a:ext cx="2951912"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Renforcer les capacités</a:t>
            </a:r>
            <a:endParaRPr lang="en-US" sz="1600" dirty="0"/>
          </a:p>
        </p:txBody>
      </p:sp>
      <p:sp>
        <p:nvSpPr>
          <p:cNvPr id="8" name="Text 5"/>
          <p:cNvSpPr/>
          <p:nvPr/>
        </p:nvSpPr>
        <p:spPr>
          <a:xfrm>
            <a:off x="1073150" y="3313311"/>
            <a:ext cx="2951912"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8A6420"/>
                </a:solidFill>
                <a:latin typeface="Public Sans" pitchFamily="34" charset="0"/>
                <a:ea typeface="Public Sans" pitchFamily="34" charset="-122"/>
                <a:cs typeface="Public Sans" pitchFamily="34" charset="-120"/>
              </a:rPr>
              <a:t>1</a:t>
            </a:r>
            <a:r>
              <a:rPr lang="en-US" sz="1300" dirty="0">
                <a:solidFill>
                  <a:srgbClr val="4A4E52"/>
                </a:solidFill>
                <a:latin typeface="Public Sans" pitchFamily="34" charset="0"/>
                <a:ea typeface="Public Sans" pitchFamily="34" charset="-122"/>
                <a:cs typeface="Public Sans" pitchFamily="34" charset="-120"/>
              </a:rPr>
              <a:t> Former les cadres en cascade</a:t>
            </a:r>
            <a:endParaRPr lang="en-US" sz="1300" dirty="0"/>
          </a:p>
        </p:txBody>
      </p:sp>
      <p:sp>
        <p:nvSpPr>
          <p:cNvPr id="9" name="Text 6"/>
          <p:cNvSpPr/>
          <p:nvPr/>
        </p:nvSpPr>
        <p:spPr>
          <a:xfrm>
            <a:off x="1073150" y="3599656"/>
            <a:ext cx="2951912"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8A6420"/>
                </a:solidFill>
                <a:latin typeface="Public Sans" pitchFamily="34" charset="0"/>
                <a:ea typeface="Public Sans" pitchFamily="34" charset="-122"/>
                <a:cs typeface="Public Sans" pitchFamily="34" charset="-120"/>
              </a:rPr>
              <a:t>2</a:t>
            </a:r>
            <a:r>
              <a:rPr lang="en-US" sz="1300" dirty="0">
                <a:solidFill>
                  <a:srgbClr val="4A4E52"/>
                </a:solidFill>
                <a:latin typeface="Public Sans" pitchFamily="34" charset="0"/>
                <a:ea typeface="Public Sans" pitchFamily="34" charset="-122"/>
                <a:cs typeface="Public Sans" pitchFamily="34" charset="-120"/>
              </a:rPr>
              <a:t> Nommer des référents IA</a:t>
            </a:r>
            <a:endParaRPr lang="en-US" sz="1300" dirty="0"/>
          </a:p>
        </p:txBody>
      </p:sp>
      <p:sp>
        <p:nvSpPr>
          <p:cNvPr id="10" name="Text 7"/>
          <p:cNvSpPr/>
          <p:nvPr/>
        </p:nvSpPr>
        <p:spPr>
          <a:xfrm>
            <a:off x="1073150" y="3886002"/>
            <a:ext cx="2951912" cy="471091"/>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8A6420"/>
                </a:solidFill>
                <a:latin typeface="Public Sans" pitchFamily="34" charset="0"/>
                <a:ea typeface="Public Sans" pitchFamily="34" charset="-122"/>
                <a:cs typeface="Public Sans" pitchFamily="34" charset="-120"/>
              </a:rPr>
              <a:t>3</a:t>
            </a:r>
            <a:r>
              <a:rPr lang="en-US" sz="1300" dirty="0">
                <a:solidFill>
                  <a:srgbClr val="4A4E52"/>
                </a:solidFill>
                <a:latin typeface="Public Sans" pitchFamily="34" charset="0"/>
                <a:ea typeface="Public Sans" pitchFamily="34" charset="-122"/>
                <a:cs typeface="Public Sans" pitchFamily="34" charset="-120"/>
              </a:rPr>
              <a:t> Diffuser un guide de bonnes pratiques</a:t>
            </a:r>
            <a:endParaRPr lang="en-US" sz="1300" dirty="0"/>
          </a:p>
        </p:txBody>
      </p:sp>
      <p:sp>
        <p:nvSpPr>
          <p:cNvPr id="11" name="Text 8"/>
          <p:cNvSpPr/>
          <p:nvPr/>
        </p:nvSpPr>
        <p:spPr>
          <a:xfrm>
            <a:off x="1073150" y="4395192"/>
            <a:ext cx="2951912"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8A6420"/>
                </a:solidFill>
                <a:latin typeface="Public Sans" pitchFamily="34" charset="0"/>
                <a:ea typeface="Public Sans" pitchFamily="34" charset="-122"/>
                <a:cs typeface="Public Sans" pitchFamily="34" charset="-120"/>
              </a:rPr>
              <a:t>4</a:t>
            </a:r>
            <a:r>
              <a:rPr lang="en-US" sz="1300" dirty="0">
                <a:solidFill>
                  <a:srgbClr val="4A4E52"/>
                </a:solidFill>
                <a:latin typeface="Public Sans" pitchFamily="34" charset="0"/>
                <a:ea typeface="Public Sans" pitchFamily="34" charset="-122"/>
                <a:cs typeface="Public Sans" pitchFamily="34" charset="-120"/>
              </a:rPr>
              <a:t> Lancer des pilotes à faible risque</a:t>
            </a:r>
            <a:endParaRPr lang="en-US" sz="1300" dirty="0"/>
          </a:p>
        </p:txBody>
      </p:sp>
      <p:sp>
        <p:nvSpPr>
          <p:cNvPr id="12" name="Shape 9"/>
          <p:cNvSpPr/>
          <p:nvPr/>
        </p:nvSpPr>
        <p:spPr>
          <a:xfrm>
            <a:off x="4405809" y="1938586"/>
            <a:ext cx="3380333" cy="2936627"/>
          </a:xfrm>
          <a:prstGeom prst="roundRect">
            <a:avLst>
              <a:gd name="adj" fmla="val 3352"/>
            </a:avLst>
          </a:prstGeom>
          <a:solidFill>
            <a:srgbClr val="FBFAF6"/>
          </a:solidFill>
          <a:ln w="6350">
            <a:solidFill>
              <a:srgbClr val="E2DCCD"/>
            </a:solidFill>
            <a:prstDash val="solid"/>
          </a:ln>
        </p:spPr>
      </p:sp>
      <p:pic>
        <p:nvPicPr>
          <p:cNvPr id="13" name="Image 1" descr="Lock">    </p:cNvPr>
          <p:cNvPicPr>
            <a:picLocks noChangeAspect="1"/>
          </p:cNvPicPr>
          <p:nvPr/>
        </p:nvPicPr>
        <p:blipFill>
          <a:blip r:embed="rId2"/>
          <a:srcRect l="0" r="0" t="0" b="0"/>
          <a:stretch/>
        </p:blipFill>
        <p:spPr>
          <a:xfrm>
            <a:off x="4662984" y="2195761"/>
            <a:ext cx="355600" cy="355600"/>
          </a:xfrm>
          <a:prstGeom prst="rect">
            <a:avLst/>
          </a:prstGeom>
        </p:spPr>
      </p:pic>
      <p:sp>
        <p:nvSpPr>
          <p:cNvPr id="14" name="Text 10"/>
          <p:cNvSpPr/>
          <p:nvPr/>
        </p:nvSpPr>
        <p:spPr>
          <a:xfrm>
            <a:off x="4662984" y="2652961"/>
            <a:ext cx="295196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E3236"/>
                </a:solidFill>
                <a:latin typeface="Public Sans" pitchFamily="34" charset="0"/>
                <a:ea typeface="Public Sans" pitchFamily="34" charset="-122"/>
                <a:cs typeface="Public Sans" pitchFamily="34" charset="-120"/>
              </a:rPr>
              <a:t>PILIER 2</a:t>
            </a:r>
            <a:endParaRPr lang="en-US" sz="1200" dirty="0"/>
          </a:p>
        </p:txBody>
      </p:sp>
      <p:sp>
        <p:nvSpPr>
          <p:cNvPr id="15" name="Text 11"/>
          <p:cNvSpPr/>
          <p:nvPr/>
        </p:nvSpPr>
        <p:spPr>
          <a:xfrm>
            <a:off x="4662984" y="2967881"/>
            <a:ext cx="2951963" cy="51306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Protéger la souveraineté des données</a:t>
            </a:r>
            <a:endParaRPr lang="en-US" sz="1600" dirty="0"/>
          </a:p>
        </p:txBody>
      </p:sp>
      <p:sp>
        <p:nvSpPr>
          <p:cNvPr id="16" name="Text 12"/>
          <p:cNvSpPr/>
          <p:nvPr/>
        </p:nvSpPr>
        <p:spPr>
          <a:xfrm>
            <a:off x="4662984" y="3557141"/>
            <a:ext cx="3119983"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2E3236"/>
                </a:solidFill>
                <a:latin typeface="Public Sans" pitchFamily="34" charset="0"/>
                <a:ea typeface="Public Sans" pitchFamily="34" charset="-122"/>
                <a:cs typeface="Public Sans" pitchFamily="34" charset="-120"/>
              </a:rPr>
              <a:t>5</a:t>
            </a:r>
            <a:r>
              <a:rPr lang="en-US" sz="1300" dirty="0">
                <a:solidFill>
                  <a:srgbClr val="4A4E52"/>
                </a:solidFill>
                <a:latin typeface="Public Sans" pitchFamily="34" charset="0"/>
                <a:ea typeface="Public Sans" pitchFamily="34" charset="-122"/>
                <a:cs typeface="Public Sans" pitchFamily="34" charset="-120"/>
              </a:rPr>
              <a:t> Classer les données par sensibilité</a:t>
            </a:r>
            <a:endParaRPr lang="en-US" sz="1300" dirty="0"/>
          </a:p>
        </p:txBody>
      </p:sp>
      <p:sp>
        <p:nvSpPr>
          <p:cNvPr id="17" name="Text 13"/>
          <p:cNvSpPr/>
          <p:nvPr/>
        </p:nvSpPr>
        <p:spPr>
          <a:xfrm>
            <a:off x="4662984" y="3843486"/>
            <a:ext cx="2951963"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2E3236"/>
                </a:solidFill>
                <a:latin typeface="Public Sans" pitchFamily="34" charset="0"/>
                <a:ea typeface="Public Sans" pitchFamily="34" charset="-122"/>
                <a:cs typeface="Public Sans" pitchFamily="34" charset="-120"/>
              </a:rPr>
              <a:t>6</a:t>
            </a:r>
            <a:r>
              <a:rPr lang="en-US" sz="1300" dirty="0">
                <a:solidFill>
                  <a:srgbClr val="4A4E52"/>
                </a:solidFill>
                <a:latin typeface="Public Sans" pitchFamily="34" charset="0"/>
                <a:ea typeface="Public Sans" pitchFamily="34" charset="-122"/>
                <a:cs typeface="Public Sans" pitchFamily="34" charset="-120"/>
              </a:rPr>
              <a:t> Héberger localement le sensible</a:t>
            </a:r>
            <a:endParaRPr lang="en-US" sz="1300" dirty="0"/>
          </a:p>
        </p:txBody>
      </p:sp>
      <p:sp>
        <p:nvSpPr>
          <p:cNvPr id="18" name="Text 14"/>
          <p:cNvSpPr/>
          <p:nvPr/>
        </p:nvSpPr>
        <p:spPr>
          <a:xfrm>
            <a:off x="4662984" y="4129832"/>
            <a:ext cx="2951963"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2E3236"/>
                </a:solidFill>
                <a:latin typeface="Public Sans" pitchFamily="34" charset="0"/>
                <a:ea typeface="Public Sans" pitchFamily="34" charset="-122"/>
                <a:cs typeface="Public Sans" pitchFamily="34" charset="-120"/>
              </a:rPr>
              <a:t>7</a:t>
            </a:r>
            <a:r>
              <a:rPr lang="en-US" sz="1300" dirty="0">
                <a:solidFill>
                  <a:srgbClr val="4A4E52"/>
                </a:solidFill>
                <a:latin typeface="Public Sans" pitchFamily="34" charset="0"/>
                <a:ea typeface="Public Sans" pitchFamily="34" charset="-122"/>
                <a:cs typeface="Public Sans" pitchFamily="34" charset="-120"/>
              </a:rPr>
              <a:t> Sécuriser le droit et les contrats</a:t>
            </a:r>
            <a:endParaRPr lang="en-US" sz="1300" dirty="0"/>
          </a:p>
        </p:txBody>
      </p:sp>
      <p:sp>
        <p:nvSpPr>
          <p:cNvPr id="19" name="Shape 15"/>
          <p:cNvSpPr/>
          <p:nvPr/>
        </p:nvSpPr>
        <p:spPr>
          <a:xfrm>
            <a:off x="7995692" y="1938586"/>
            <a:ext cx="3380284" cy="2936627"/>
          </a:xfrm>
          <a:prstGeom prst="roundRect">
            <a:avLst>
              <a:gd name="adj" fmla="val 3352"/>
            </a:avLst>
          </a:prstGeom>
          <a:solidFill>
            <a:srgbClr val="FBFAF6"/>
          </a:solidFill>
          <a:ln w="6350">
            <a:solidFill>
              <a:srgbClr val="E2DCCD"/>
            </a:solidFill>
            <a:prstDash val="solid"/>
          </a:ln>
        </p:spPr>
      </p:sp>
      <p:pic>
        <p:nvPicPr>
          <p:cNvPr id="20" name="Image 2" descr="Verified">    </p:cNvPr>
          <p:cNvPicPr>
            <a:picLocks noChangeAspect="1"/>
          </p:cNvPicPr>
          <p:nvPr/>
        </p:nvPicPr>
        <p:blipFill>
          <a:blip r:embed="rId3"/>
          <a:srcRect l="0" r="0" t="0" b="0"/>
          <a:stretch/>
        </p:blipFill>
        <p:spPr>
          <a:xfrm>
            <a:off x="8252867" y="2195761"/>
            <a:ext cx="355600" cy="355600"/>
          </a:xfrm>
          <a:prstGeom prst="rect">
            <a:avLst/>
          </a:prstGeom>
        </p:spPr>
      </p:pic>
      <p:sp>
        <p:nvSpPr>
          <p:cNvPr id="21" name="Text 16"/>
          <p:cNvSpPr/>
          <p:nvPr/>
        </p:nvSpPr>
        <p:spPr>
          <a:xfrm>
            <a:off x="8252867" y="2652961"/>
            <a:ext cx="295191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6E4F14"/>
                </a:solidFill>
                <a:latin typeface="Public Sans" pitchFamily="34" charset="0"/>
                <a:ea typeface="Public Sans" pitchFamily="34" charset="-122"/>
                <a:cs typeface="Public Sans" pitchFamily="34" charset="-120"/>
              </a:rPr>
              <a:t>PILIER 3</a:t>
            </a:r>
            <a:endParaRPr lang="en-US" sz="1200" dirty="0"/>
          </a:p>
        </p:txBody>
      </p:sp>
      <p:sp>
        <p:nvSpPr>
          <p:cNvPr id="22" name="Text 17"/>
          <p:cNvSpPr/>
          <p:nvPr/>
        </p:nvSpPr>
        <p:spPr>
          <a:xfrm>
            <a:off x="8252867" y="2967881"/>
            <a:ext cx="2951912" cy="51306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Gouverner et encadrer les usages</a:t>
            </a:r>
            <a:endParaRPr lang="en-US" sz="1600" dirty="0"/>
          </a:p>
        </p:txBody>
      </p:sp>
      <p:sp>
        <p:nvSpPr>
          <p:cNvPr id="23" name="Text 18"/>
          <p:cNvSpPr/>
          <p:nvPr/>
        </p:nvSpPr>
        <p:spPr>
          <a:xfrm>
            <a:off x="8252867" y="3557141"/>
            <a:ext cx="2951912" cy="471091"/>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6E4F14"/>
                </a:solidFill>
                <a:latin typeface="Public Sans" pitchFamily="34" charset="0"/>
                <a:ea typeface="Public Sans" pitchFamily="34" charset="-122"/>
                <a:cs typeface="Public Sans" pitchFamily="34" charset="-120"/>
              </a:rPr>
              <a:t>8</a:t>
            </a:r>
            <a:r>
              <a:rPr lang="en-US" sz="1300" dirty="0">
                <a:solidFill>
                  <a:srgbClr val="4A4E52"/>
                </a:solidFill>
                <a:latin typeface="Public Sans" pitchFamily="34" charset="0"/>
                <a:ea typeface="Public Sans" pitchFamily="34" charset="-122"/>
                <a:cs typeface="Public Sans" pitchFamily="34" charset="-120"/>
              </a:rPr>
              <a:t> Adopter une charte d’usage responsable</a:t>
            </a:r>
            <a:endParaRPr lang="en-US" sz="1300" dirty="0"/>
          </a:p>
        </p:txBody>
      </p:sp>
      <p:sp>
        <p:nvSpPr>
          <p:cNvPr id="24" name="Text 19"/>
          <p:cNvSpPr/>
          <p:nvPr/>
        </p:nvSpPr>
        <p:spPr>
          <a:xfrm>
            <a:off x="8252867" y="4066332"/>
            <a:ext cx="2951912"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6E4F14"/>
                </a:solidFill>
                <a:latin typeface="Public Sans" pitchFamily="34" charset="0"/>
                <a:ea typeface="Public Sans" pitchFamily="34" charset="-122"/>
                <a:cs typeface="Public Sans" pitchFamily="34" charset="-120"/>
              </a:rPr>
              <a:t>9</a:t>
            </a:r>
            <a:r>
              <a:rPr lang="en-US" sz="1300" dirty="0">
                <a:solidFill>
                  <a:srgbClr val="4A4E52"/>
                </a:solidFill>
                <a:latin typeface="Public Sans" pitchFamily="34" charset="0"/>
                <a:ea typeface="Public Sans" pitchFamily="34" charset="-122"/>
                <a:cs typeface="Public Sans" pitchFamily="34" charset="-120"/>
              </a:rPr>
              <a:t> Garder l’humain aux commandes</a:t>
            </a:r>
            <a:endParaRPr lang="en-US" sz="1300" dirty="0"/>
          </a:p>
        </p:txBody>
      </p:sp>
      <p:sp>
        <p:nvSpPr>
          <p:cNvPr id="25" name="Text 20"/>
          <p:cNvSpPr/>
          <p:nvPr/>
        </p:nvSpPr>
        <p:spPr>
          <a:xfrm>
            <a:off x="8252867" y="4352677"/>
            <a:ext cx="2951912" cy="248245"/>
          </a:xfrm>
          <a:prstGeom prst="rect">
            <a:avLst/>
          </a:prstGeom>
          <a:noFill/>
          <a:ln/>
        </p:spPr>
        <p:txBody>
          <a:bodyPr wrap="square" lIns="0" tIns="0" rIns="0" bIns="0" rtlCol="0" anchor="t">
            <a:normAutofit/>
          </a:bodyPr>
          <a:lstStyle/>
          <a:p>
            <a:pPr algn="l" indent="0" marL="0">
              <a:lnSpc>
                <a:spcPts val="1755"/>
              </a:lnSpc>
              <a:buNone/>
            </a:pPr>
            <a:r>
              <a:rPr lang="en-US" sz="1300" b="1" dirty="0">
                <a:solidFill>
                  <a:srgbClr val="6E4F14"/>
                </a:solidFill>
                <a:latin typeface="Public Sans" pitchFamily="34" charset="0"/>
                <a:ea typeface="Public Sans" pitchFamily="34" charset="-122"/>
                <a:cs typeface="Public Sans" pitchFamily="34" charset="-120"/>
              </a:rPr>
              <a:t>10</a:t>
            </a:r>
            <a:r>
              <a:rPr lang="en-US" sz="1300" dirty="0">
                <a:solidFill>
                  <a:srgbClr val="4A4E52"/>
                </a:solidFill>
                <a:latin typeface="Public Sans" pitchFamily="34" charset="0"/>
                <a:ea typeface="Public Sans" pitchFamily="34" charset="-122"/>
                <a:cs typeface="Public Sans" pitchFamily="34" charset="-120"/>
              </a:rPr>
              <a:t> Piloter, mesurer, partager</a:t>
            </a:r>
            <a:endParaRPr lang="en-US" sz="1300" dirty="0"/>
          </a:p>
        </p:txBody>
      </p:sp>
      <p:sp>
        <p:nvSpPr>
          <p:cNvPr id="26" name="Text 2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35</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PILIER 1</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Renforcer les capacités</a:t>
            </a:r>
            <a:endParaRPr lang="en-US" sz="3600" dirty="0"/>
          </a:p>
        </p:txBody>
      </p:sp>
      <p:sp>
        <p:nvSpPr>
          <p:cNvPr id="4" name="Shape 2"/>
          <p:cNvSpPr/>
          <p:nvPr/>
        </p:nvSpPr>
        <p:spPr>
          <a:xfrm>
            <a:off x="815975" y="1938586"/>
            <a:ext cx="5200650" cy="1249611"/>
          </a:xfrm>
          <a:prstGeom prst="roundRect">
            <a:avLst>
              <a:gd name="adj" fmla="val 7876"/>
            </a:avLst>
          </a:prstGeom>
          <a:solidFill>
            <a:srgbClr val="FBFAF6"/>
          </a:solidFill>
          <a:ln w="6350">
            <a:solidFill>
              <a:srgbClr val="E2DCCD"/>
            </a:solidFill>
            <a:prstDash val="solid"/>
          </a:ln>
        </p:spPr>
      </p:sp>
      <p:sp>
        <p:nvSpPr>
          <p:cNvPr id="5" name="Text 3"/>
          <p:cNvSpPr/>
          <p:nvPr/>
        </p:nvSpPr>
        <p:spPr>
          <a:xfrm>
            <a:off x="1047750" y="2170361"/>
            <a:ext cx="406400" cy="406400"/>
          </a:xfrm>
          <a:prstGeom prst="roundRect">
            <a:avLst>
              <a:gd name="adj" fmla="val 50000"/>
            </a:avLst>
          </a:prstGeom>
          <a:solidFill>
            <a:srgbClr val="D4A24C"/>
          </a:solidFill>
          <a:ln/>
        </p:spPr>
        <p:txBody>
          <a:bodyPr wrap="square" lIns="0" tIns="0" rIns="0" bIns="0" rtlCol="0" anchor="ctr">
            <a:normAutofit/>
          </a:bodyPr>
          <a:lstStyle/>
          <a:p>
            <a:pPr algn="ctr" indent="0" marL="0">
              <a:lnSpc>
                <a:spcPts val="1960"/>
              </a:lnSpc>
              <a:buNone/>
            </a:pPr>
            <a:r>
              <a:rPr lang="en-US" sz="1400" b="1" dirty="0">
                <a:solidFill>
                  <a:srgbClr val="2E3236"/>
                </a:solidFill>
                <a:latin typeface="Public Sans" pitchFamily="34" charset="0"/>
                <a:ea typeface="Public Sans" pitchFamily="34" charset="-122"/>
                <a:cs typeface="Public Sans" pitchFamily="34" charset="-120"/>
              </a:rPr>
              <a:t>1</a:t>
            </a:r>
            <a:endParaRPr lang="en-US" sz="1400" dirty="0"/>
          </a:p>
        </p:txBody>
      </p:sp>
      <p:sp>
        <p:nvSpPr>
          <p:cNvPr id="6" name="Text 4"/>
          <p:cNvSpPr/>
          <p:nvPr/>
        </p:nvSpPr>
        <p:spPr>
          <a:xfrm>
            <a:off x="1631950" y="2170361"/>
            <a:ext cx="427748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Former les cadres en cascade</a:t>
            </a:r>
            <a:endParaRPr lang="en-US" sz="1600" dirty="0"/>
          </a:p>
        </p:txBody>
      </p:sp>
      <p:sp>
        <p:nvSpPr>
          <p:cNvPr id="7" name="Text 5"/>
          <p:cNvSpPr/>
          <p:nvPr/>
        </p:nvSpPr>
        <p:spPr>
          <a:xfrm>
            <a:off x="1631950" y="2477691"/>
            <a:ext cx="4277487"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4E52"/>
                </a:solidFill>
                <a:latin typeface="Public Sans" pitchFamily="34" charset="0"/>
                <a:ea typeface="Public Sans" pitchFamily="34" charset="-122"/>
                <a:cs typeface="Public Sans" pitchFamily="34" charset="-120"/>
              </a:rPr>
              <a:t>Sensibilisation pour tous, niveau praticien pour les équipes, certification pour les référents.</a:t>
            </a:r>
            <a:endParaRPr lang="en-US" sz="1300" dirty="0"/>
          </a:p>
        </p:txBody>
      </p:sp>
      <p:sp>
        <p:nvSpPr>
          <p:cNvPr id="8" name="Shape 6"/>
          <p:cNvSpPr/>
          <p:nvPr/>
        </p:nvSpPr>
        <p:spPr>
          <a:xfrm>
            <a:off x="6175375" y="1938586"/>
            <a:ext cx="5200650" cy="1249611"/>
          </a:xfrm>
          <a:prstGeom prst="roundRect">
            <a:avLst>
              <a:gd name="adj" fmla="val 7876"/>
            </a:avLst>
          </a:prstGeom>
          <a:solidFill>
            <a:srgbClr val="FBFAF6"/>
          </a:solidFill>
          <a:ln w="6350">
            <a:solidFill>
              <a:srgbClr val="E2DCCD"/>
            </a:solidFill>
            <a:prstDash val="solid"/>
          </a:ln>
        </p:spPr>
      </p:sp>
      <p:sp>
        <p:nvSpPr>
          <p:cNvPr id="9" name="Text 7"/>
          <p:cNvSpPr/>
          <p:nvPr/>
        </p:nvSpPr>
        <p:spPr>
          <a:xfrm>
            <a:off x="6407150" y="2170361"/>
            <a:ext cx="406400" cy="406400"/>
          </a:xfrm>
          <a:prstGeom prst="roundRect">
            <a:avLst>
              <a:gd name="adj" fmla="val 50000"/>
            </a:avLst>
          </a:prstGeom>
          <a:solidFill>
            <a:srgbClr val="D4A24C"/>
          </a:solidFill>
          <a:ln/>
        </p:spPr>
        <p:txBody>
          <a:bodyPr wrap="square" lIns="0" tIns="0" rIns="0" bIns="0" rtlCol="0" anchor="ctr">
            <a:normAutofit/>
          </a:bodyPr>
          <a:lstStyle/>
          <a:p>
            <a:pPr algn="ctr" indent="0" marL="0">
              <a:lnSpc>
                <a:spcPts val="1960"/>
              </a:lnSpc>
              <a:buNone/>
            </a:pPr>
            <a:r>
              <a:rPr lang="en-US" sz="1400" b="1" dirty="0">
                <a:solidFill>
                  <a:srgbClr val="2E3236"/>
                </a:solidFill>
                <a:latin typeface="Public Sans" pitchFamily="34" charset="0"/>
                <a:ea typeface="Public Sans" pitchFamily="34" charset="-122"/>
                <a:cs typeface="Public Sans" pitchFamily="34" charset="-120"/>
              </a:rPr>
              <a:t>2</a:t>
            </a:r>
            <a:endParaRPr lang="en-US" sz="1400" dirty="0"/>
          </a:p>
        </p:txBody>
      </p:sp>
      <p:sp>
        <p:nvSpPr>
          <p:cNvPr id="10" name="Text 8"/>
          <p:cNvSpPr/>
          <p:nvPr/>
        </p:nvSpPr>
        <p:spPr>
          <a:xfrm>
            <a:off x="6991350" y="2170361"/>
            <a:ext cx="427748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Nommer des référents IA</a:t>
            </a:r>
            <a:endParaRPr lang="en-US" sz="1600" dirty="0"/>
          </a:p>
        </p:txBody>
      </p:sp>
      <p:sp>
        <p:nvSpPr>
          <p:cNvPr id="11" name="Text 9"/>
          <p:cNvSpPr/>
          <p:nvPr/>
        </p:nvSpPr>
        <p:spPr>
          <a:xfrm>
            <a:off x="6991350" y="2477691"/>
            <a:ext cx="4277487"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4E52"/>
                </a:solidFill>
                <a:latin typeface="Public Sans" pitchFamily="34" charset="0"/>
                <a:ea typeface="Public Sans" pitchFamily="34" charset="-122"/>
                <a:cs typeface="Public Sans" pitchFamily="34" charset="-120"/>
              </a:rPr>
              <a:t>Un point focal par ministère, relié à une communauté de pratique animée par ANSUTEN et ADA.</a:t>
            </a:r>
            <a:endParaRPr lang="en-US" sz="1300" dirty="0"/>
          </a:p>
        </p:txBody>
      </p:sp>
      <p:sp>
        <p:nvSpPr>
          <p:cNvPr id="12" name="Shape 10"/>
          <p:cNvSpPr/>
          <p:nvPr/>
        </p:nvSpPr>
        <p:spPr>
          <a:xfrm>
            <a:off x="815975" y="3346946"/>
            <a:ext cx="5200650" cy="1249611"/>
          </a:xfrm>
          <a:prstGeom prst="roundRect">
            <a:avLst>
              <a:gd name="adj" fmla="val 7876"/>
            </a:avLst>
          </a:prstGeom>
          <a:solidFill>
            <a:srgbClr val="FBFAF6"/>
          </a:solidFill>
          <a:ln w="6350">
            <a:solidFill>
              <a:srgbClr val="E2DCCD"/>
            </a:solidFill>
            <a:prstDash val="solid"/>
          </a:ln>
        </p:spPr>
      </p:sp>
      <p:sp>
        <p:nvSpPr>
          <p:cNvPr id="13" name="Text 11"/>
          <p:cNvSpPr/>
          <p:nvPr/>
        </p:nvSpPr>
        <p:spPr>
          <a:xfrm>
            <a:off x="1047750" y="3578721"/>
            <a:ext cx="406400" cy="406400"/>
          </a:xfrm>
          <a:prstGeom prst="roundRect">
            <a:avLst>
              <a:gd name="adj" fmla="val 50000"/>
            </a:avLst>
          </a:prstGeom>
          <a:solidFill>
            <a:srgbClr val="D4A24C"/>
          </a:solidFill>
          <a:ln/>
        </p:spPr>
        <p:txBody>
          <a:bodyPr wrap="square" lIns="0" tIns="0" rIns="0" bIns="0" rtlCol="0" anchor="ctr">
            <a:normAutofit/>
          </a:bodyPr>
          <a:lstStyle/>
          <a:p>
            <a:pPr algn="ctr" indent="0" marL="0">
              <a:lnSpc>
                <a:spcPts val="1960"/>
              </a:lnSpc>
              <a:buNone/>
            </a:pPr>
            <a:r>
              <a:rPr lang="en-US" sz="1400" b="1" dirty="0">
                <a:solidFill>
                  <a:srgbClr val="2E3236"/>
                </a:solidFill>
                <a:latin typeface="Public Sans" pitchFamily="34" charset="0"/>
                <a:ea typeface="Public Sans" pitchFamily="34" charset="-122"/>
                <a:cs typeface="Public Sans" pitchFamily="34" charset="-120"/>
              </a:rPr>
              <a:t>3</a:t>
            </a:r>
            <a:endParaRPr lang="en-US" sz="1400" dirty="0"/>
          </a:p>
        </p:txBody>
      </p:sp>
      <p:sp>
        <p:nvSpPr>
          <p:cNvPr id="14" name="Text 12"/>
          <p:cNvSpPr/>
          <p:nvPr/>
        </p:nvSpPr>
        <p:spPr>
          <a:xfrm>
            <a:off x="1631950" y="3578721"/>
            <a:ext cx="427748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Un guide de bonnes pratiques</a:t>
            </a:r>
            <a:endParaRPr lang="en-US" sz="1600" dirty="0"/>
          </a:p>
        </p:txBody>
      </p:sp>
      <p:sp>
        <p:nvSpPr>
          <p:cNvPr id="15" name="Text 13"/>
          <p:cNvSpPr/>
          <p:nvPr/>
        </p:nvSpPr>
        <p:spPr>
          <a:xfrm>
            <a:off x="1631950" y="3886051"/>
            <a:ext cx="4277487"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4E52"/>
                </a:solidFill>
                <a:latin typeface="Public Sans" pitchFamily="34" charset="0"/>
                <a:ea typeface="Public Sans" pitchFamily="34" charset="-122"/>
                <a:cs typeface="Public Sans" pitchFamily="34" charset="-120"/>
              </a:rPr>
              <a:t>Rédiger une consigne, vérifier une réponse, citer ses sources : des réflexes simples pour chaque agent.</a:t>
            </a:r>
            <a:endParaRPr lang="en-US" sz="1300" dirty="0"/>
          </a:p>
        </p:txBody>
      </p:sp>
      <p:sp>
        <p:nvSpPr>
          <p:cNvPr id="16" name="Shape 14"/>
          <p:cNvSpPr/>
          <p:nvPr/>
        </p:nvSpPr>
        <p:spPr>
          <a:xfrm>
            <a:off x="6175375" y="3346946"/>
            <a:ext cx="5200650" cy="1249611"/>
          </a:xfrm>
          <a:prstGeom prst="roundRect">
            <a:avLst>
              <a:gd name="adj" fmla="val 7876"/>
            </a:avLst>
          </a:prstGeom>
          <a:solidFill>
            <a:srgbClr val="FBFAF6"/>
          </a:solidFill>
          <a:ln w="6350">
            <a:solidFill>
              <a:srgbClr val="E2DCCD"/>
            </a:solidFill>
            <a:prstDash val="solid"/>
          </a:ln>
        </p:spPr>
      </p:sp>
      <p:sp>
        <p:nvSpPr>
          <p:cNvPr id="17" name="Text 15"/>
          <p:cNvSpPr/>
          <p:nvPr/>
        </p:nvSpPr>
        <p:spPr>
          <a:xfrm>
            <a:off x="6407150" y="3578721"/>
            <a:ext cx="406400" cy="406400"/>
          </a:xfrm>
          <a:prstGeom prst="roundRect">
            <a:avLst>
              <a:gd name="adj" fmla="val 50000"/>
            </a:avLst>
          </a:prstGeom>
          <a:solidFill>
            <a:srgbClr val="D4A24C"/>
          </a:solidFill>
          <a:ln/>
        </p:spPr>
        <p:txBody>
          <a:bodyPr wrap="square" lIns="0" tIns="0" rIns="0" bIns="0" rtlCol="0" anchor="ctr">
            <a:normAutofit/>
          </a:bodyPr>
          <a:lstStyle/>
          <a:p>
            <a:pPr algn="ctr" indent="0" marL="0">
              <a:lnSpc>
                <a:spcPts val="1960"/>
              </a:lnSpc>
              <a:buNone/>
            </a:pPr>
            <a:r>
              <a:rPr lang="en-US" sz="1400" b="1" dirty="0">
                <a:solidFill>
                  <a:srgbClr val="2E3236"/>
                </a:solidFill>
                <a:latin typeface="Public Sans" pitchFamily="34" charset="0"/>
                <a:ea typeface="Public Sans" pitchFamily="34" charset="-122"/>
                <a:cs typeface="Public Sans" pitchFamily="34" charset="-120"/>
              </a:rPr>
              <a:t>4</a:t>
            </a:r>
            <a:endParaRPr lang="en-US" sz="1400" dirty="0"/>
          </a:p>
        </p:txBody>
      </p:sp>
      <p:sp>
        <p:nvSpPr>
          <p:cNvPr id="18" name="Text 16"/>
          <p:cNvSpPr/>
          <p:nvPr/>
        </p:nvSpPr>
        <p:spPr>
          <a:xfrm>
            <a:off x="6991350" y="3578721"/>
            <a:ext cx="4277487" cy="269230"/>
          </a:xfrm>
          <a:prstGeom prst="rect">
            <a:avLst/>
          </a:prstGeom>
          <a:noFill/>
          <a:ln/>
        </p:spPr>
        <p:txBody>
          <a:bodyPr wrap="square" lIns="0" tIns="0" rIns="0" bIns="0" rtlCol="0" anchor="t">
            <a:normAutofit/>
          </a:bodyPr>
          <a:lstStyle/>
          <a:p>
            <a:pPr algn="l" indent="0" marL="0">
              <a:lnSpc>
                <a:spcPts val="1920"/>
              </a:lnSpc>
              <a:buNone/>
            </a:pPr>
            <a:r>
              <a:rPr lang="en-US" sz="1600" b="1" dirty="0">
                <a:solidFill>
                  <a:srgbClr val="2E3236"/>
                </a:solidFill>
                <a:latin typeface="Public Sans" pitchFamily="34" charset="0"/>
                <a:ea typeface="Public Sans" pitchFamily="34" charset="-122"/>
                <a:cs typeface="Public Sans" pitchFamily="34" charset="-120"/>
              </a:rPr>
              <a:t>Des pilotes à faible risque</a:t>
            </a:r>
            <a:endParaRPr lang="en-US" sz="1600" dirty="0"/>
          </a:p>
        </p:txBody>
      </p:sp>
      <p:sp>
        <p:nvSpPr>
          <p:cNvPr id="19" name="Text 17"/>
          <p:cNvSpPr/>
          <p:nvPr/>
        </p:nvSpPr>
        <p:spPr>
          <a:xfrm>
            <a:off x="6991350" y="3886051"/>
            <a:ext cx="4277487"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4E52"/>
                </a:solidFill>
                <a:latin typeface="Public Sans" pitchFamily="34" charset="0"/>
                <a:ea typeface="Public Sans" pitchFamily="34" charset="-122"/>
                <a:cs typeface="Public Sans" pitchFamily="34" charset="-120"/>
              </a:rPr>
              <a:t>Notes, comptes rendus, synthèses : tester, mesurer le gain de temps, puis étendre ce qui marche.</a:t>
            </a:r>
            <a:endParaRPr lang="en-US" sz="1300" dirty="0"/>
          </a:p>
        </p:txBody>
      </p:sp>
      <p:sp>
        <p:nvSpPr>
          <p:cNvPr id="20" name="Text 18"/>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36</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E3236"/>
                </a:solidFill>
                <a:latin typeface="Public Sans" pitchFamily="34" charset="0"/>
                <a:ea typeface="Public Sans" pitchFamily="34" charset="-122"/>
                <a:cs typeface="Public Sans" pitchFamily="34" charset="-120"/>
              </a:rPr>
              <a:t>PILIER 2</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Protéger la souveraineté des données</a:t>
            </a:r>
            <a:endParaRPr lang="en-US" sz="3600" dirty="0"/>
          </a:p>
        </p:txBody>
      </p:sp>
      <p:sp>
        <p:nvSpPr>
          <p:cNvPr id="4" name="Shape 2"/>
          <p:cNvSpPr/>
          <p:nvPr/>
        </p:nvSpPr>
        <p:spPr>
          <a:xfrm>
            <a:off x="812800" y="1935411"/>
            <a:ext cx="3701107" cy="3438922"/>
          </a:xfrm>
          <a:prstGeom prst="roundRect">
            <a:avLst>
              <a:gd name="adj" fmla="val 2954"/>
            </a:avLst>
          </a:prstGeom>
          <a:solidFill>
            <a:srgbClr val="2E3236"/>
          </a:solidFill>
          <a:ln/>
        </p:spPr>
      </p:sp>
      <p:sp>
        <p:nvSpPr>
          <p:cNvPr id="5" name="Shape 3"/>
          <p:cNvSpPr/>
          <p:nvPr/>
        </p:nvSpPr>
        <p:spPr>
          <a:xfrm>
            <a:off x="1066800" y="2189411"/>
            <a:ext cx="457200" cy="457200"/>
          </a:xfrm>
          <a:prstGeom prst="roundRect">
            <a:avLst>
              <a:gd name="adj" fmla="val 50000"/>
            </a:avLst>
          </a:prstGeom>
          <a:solidFill>
            <a:srgbClr val="D4A24C"/>
          </a:solidFill>
          <a:ln/>
        </p:spPr>
      </p:sp>
      <p:pic>
        <p:nvPicPr>
          <p:cNvPr id="6" name="Image 0" descr="Lock">    </p:cNvPr>
          <p:cNvPicPr>
            <a:picLocks noChangeAspect="1"/>
          </p:cNvPicPr>
          <p:nvPr/>
        </p:nvPicPr>
        <p:blipFill>
          <a:blip r:embed="rId1"/>
          <a:srcRect l="0" r="0" t="0" b="0"/>
          <a:stretch/>
        </p:blipFill>
        <p:spPr>
          <a:xfrm>
            <a:off x="1168400" y="2291011"/>
            <a:ext cx="254000" cy="254000"/>
          </a:xfrm>
          <a:prstGeom prst="rect">
            <a:avLst/>
          </a:prstGeom>
        </p:spPr>
      </p:pic>
      <p:sp>
        <p:nvSpPr>
          <p:cNvPr id="7" name="Text 4"/>
          <p:cNvSpPr/>
          <p:nvPr/>
        </p:nvSpPr>
        <p:spPr>
          <a:xfrm>
            <a:off x="1066800" y="2773611"/>
            <a:ext cx="328890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D4A24C"/>
                </a:solidFill>
                <a:latin typeface="Public Sans" pitchFamily="34" charset="0"/>
                <a:ea typeface="Public Sans" pitchFamily="34" charset="-122"/>
                <a:cs typeface="Public Sans" pitchFamily="34" charset="-120"/>
              </a:rPr>
              <a:t>RÈGLE D’OR</a:t>
            </a:r>
            <a:endParaRPr lang="en-US" sz="1200" dirty="0"/>
          </a:p>
        </p:txBody>
      </p:sp>
      <p:sp>
        <p:nvSpPr>
          <p:cNvPr id="8" name="Text 5"/>
          <p:cNvSpPr/>
          <p:nvPr/>
        </p:nvSpPr>
        <p:spPr>
          <a:xfrm>
            <a:off x="1066800" y="3113931"/>
            <a:ext cx="3288901" cy="695920"/>
          </a:xfrm>
          <a:prstGeom prst="rect">
            <a:avLst/>
          </a:prstGeom>
          <a:noFill/>
          <a:ln/>
        </p:spPr>
        <p:txBody>
          <a:bodyPr wrap="square" lIns="0" tIns="0" rIns="0" bIns="0" rtlCol="0" anchor="t">
            <a:normAutofit/>
          </a:bodyPr>
          <a:lstStyle/>
          <a:p>
            <a:pPr algn="l" indent="0" marL="0">
              <a:lnSpc>
                <a:spcPts val="2640"/>
              </a:lnSpc>
              <a:buNone/>
            </a:pPr>
            <a:r>
              <a:rPr lang="en-US" sz="2200" dirty="0">
                <a:solidFill>
                  <a:srgbClr val="F6F3EC"/>
                </a:solidFill>
                <a:latin typeface="EB Garamond" pitchFamily="18" charset="0"/>
                <a:ea typeface="EB Garamond" pitchFamily="18" charset="-122"/>
                <a:cs typeface="EB Garamond" pitchFamily="18" charset="-120"/>
              </a:rPr>
              <a:t>Ce qui est sensible ne quitte pas le contrôle de l’État</a:t>
            </a:r>
            <a:endParaRPr lang="en-US" sz="2200" dirty="0"/>
          </a:p>
        </p:txBody>
      </p:sp>
      <p:sp>
        <p:nvSpPr>
          <p:cNvPr id="9" name="Text 6"/>
          <p:cNvSpPr/>
          <p:nvPr/>
        </p:nvSpPr>
        <p:spPr>
          <a:xfrm>
            <a:off x="1066800" y="4457452"/>
            <a:ext cx="3288901" cy="68828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C9CDD1"/>
                </a:solidFill>
                <a:latin typeface="Public Sans" pitchFamily="34" charset="0"/>
                <a:ea typeface="Public Sans" pitchFamily="34" charset="-122"/>
                <a:cs typeface="Public Sans" pitchFamily="34" charset="-120"/>
              </a:rPr>
              <a:t>Données des citoyens, des agents et de l’administration : nous devons en rester maîtres.</a:t>
            </a:r>
            <a:endParaRPr lang="en-US" sz="1200" dirty="0"/>
          </a:p>
        </p:txBody>
      </p:sp>
      <p:sp>
        <p:nvSpPr>
          <p:cNvPr id="10" name="Shape 7"/>
          <p:cNvSpPr/>
          <p:nvPr/>
        </p:nvSpPr>
        <p:spPr>
          <a:xfrm>
            <a:off x="4720282" y="1938586"/>
            <a:ext cx="6655743" cy="1055291"/>
          </a:xfrm>
          <a:prstGeom prst="roundRect">
            <a:avLst>
              <a:gd name="adj" fmla="val 9327"/>
            </a:avLst>
          </a:prstGeom>
          <a:solidFill>
            <a:srgbClr val="FBFAF6"/>
          </a:solidFill>
          <a:ln w="6350">
            <a:solidFill>
              <a:srgbClr val="E2DCCD"/>
            </a:solidFill>
            <a:prstDash val="solid"/>
          </a:ln>
        </p:spPr>
      </p:sp>
      <p:sp>
        <p:nvSpPr>
          <p:cNvPr id="11" name="Text 8"/>
          <p:cNvSpPr/>
          <p:nvPr/>
        </p:nvSpPr>
        <p:spPr>
          <a:xfrm>
            <a:off x="4952057" y="2263031"/>
            <a:ext cx="406400" cy="406400"/>
          </a:xfrm>
          <a:prstGeom prst="roundRect">
            <a:avLst>
              <a:gd name="adj" fmla="val 50000"/>
            </a:avLst>
          </a:prstGeom>
          <a:solidFill>
            <a:srgbClr val="2E3236"/>
          </a:solidFill>
          <a:ln/>
        </p:spPr>
        <p:txBody>
          <a:bodyPr wrap="square" lIns="0" tIns="0" rIns="0" bIns="0" rtlCol="0" anchor="ctr">
            <a:normAutofit/>
          </a:bodyPr>
          <a:lstStyle/>
          <a:p>
            <a:pPr algn="ctr" indent="0" marL="0">
              <a:lnSpc>
                <a:spcPts val="1960"/>
              </a:lnSpc>
              <a:buNone/>
            </a:pPr>
            <a:r>
              <a:rPr lang="en-US" sz="1400" b="1" dirty="0">
                <a:solidFill>
                  <a:srgbClr val="F6F3EC"/>
                </a:solidFill>
                <a:latin typeface="Public Sans" pitchFamily="34" charset="0"/>
                <a:ea typeface="Public Sans" pitchFamily="34" charset="-122"/>
                <a:cs typeface="Public Sans" pitchFamily="34" charset="-120"/>
              </a:rPr>
              <a:t>5</a:t>
            </a:r>
            <a:endParaRPr lang="en-US" sz="1400" dirty="0"/>
          </a:p>
        </p:txBody>
      </p:sp>
      <p:sp>
        <p:nvSpPr>
          <p:cNvPr id="12" name="Text 9"/>
          <p:cNvSpPr/>
          <p:nvPr/>
        </p:nvSpPr>
        <p:spPr>
          <a:xfrm>
            <a:off x="5536257" y="2119561"/>
            <a:ext cx="5776232"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Classer les données par sensibilité</a:t>
            </a:r>
            <a:endParaRPr lang="en-US" sz="1500" dirty="0"/>
          </a:p>
        </p:txBody>
      </p:sp>
      <p:sp>
        <p:nvSpPr>
          <p:cNvPr id="13" name="Text 10"/>
          <p:cNvSpPr/>
          <p:nvPr/>
        </p:nvSpPr>
        <p:spPr>
          <a:xfrm>
            <a:off x="5536257" y="2386261"/>
            <a:ext cx="5776232"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Publique, interne, sensible, confidentielle : seules les données publiques peuvent être saisies dans un outil grand public.</a:t>
            </a:r>
            <a:endParaRPr lang="en-US" sz="1200" dirty="0"/>
          </a:p>
        </p:txBody>
      </p:sp>
      <p:sp>
        <p:nvSpPr>
          <p:cNvPr id="14" name="Shape 11"/>
          <p:cNvSpPr/>
          <p:nvPr/>
        </p:nvSpPr>
        <p:spPr>
          <a:xfrm>
            <a:off x="4720282" y="3127226"/>
            <a:ext cx="6655743" cy="1055291"/>
          </a:xfrm>
          <a:prstGeom prst="roundRect">
            <a:avLst>
              <a:gd name="adj" fmla="val 9327"/>
            </a:avLst>
          </a:prstGeom>
          <a:solidFill>
            <a:srgbClr val="FBFAF6"/>
          </a:solidFill>
          <a:ln w="6350">
            <a:solidFill>
              <a:srgbClr val="E2DCCD"/>
            </a:solidFill>
            <a:prstDash val="solid"/>
          </a:ln>
        </p:spPr>
      </p:sp>
      <p:sp>
        <p:nvSpPr>
          <p:cNvPr id="15" name="Text 12"/>
          <p:cNvSpPr/>
          <p:nvPr/>
        </p:nvSpPr>
        <p:spPr>
          <a:xfrm>
            <a:off x="4952057" y="3451671"/>
            <a:ext cx="406400" cy="406400"/>
          </a:xfrm>
          <a:prstGeom prst="roundRect">
            <a:avLst>
              <a:gd name="adj" fmla="val 50000"/>
            </a:avLst>
          </a:prstGeom>
          <a:solidFill>
            <a:srgbClr val="2E3236"/>
          </a:solidFill>
          <a:ln/>
        </p:spPr>
        <p:txBody>
          <a:bodyPr wrap="square" lIns="0" tIns="0" rIns="0" bIns="0" rtlCol="0" anchor="ctr">
            <a:normAutofit/>
          </a:bodyPr>
          <a:lstStyle/>
          <a:p>
            <a:pPr algn="ctr" indent="0" marL="0">
              <a:lnSpc>
                <a:spcPts val="1960"/>
              </a:lnSpc>
              <a:buNone/>
            </a:pPr>
            <a:r>
              <a:rPr lang="en-US" sz="1400" b="1" dirty="0">
                <a:solidFill>
                  <a:srgbClr val="F6F3EC"/>
                </a:solidFill>
                <a:latin typeface="Public Sans" pitchFamily="34" charset="0"/>
                <a:ea typeface="Public Sans" pitchFamily="34" charset="-122"/>
                <a:cs typeface="Public Sans" pitchFamily="34" charset="-120"/>
              </a:rPr>
              <a:t>6</a:t>
            </a:r>
            <a:endParaRPr lang="en-US" sz="1400" dirty="0"/>
          </a:p>
        </p:txBody>
      </p:sp>
      <p:sp>
        <p:nvSpPr>
          <p:cNvPr id="16" name="Text 13"/>
          <p:cNvSpPr/>
          <p:nvPr/>
        </p:nvSpPr>
        <p:spPr>
          <a:xfrm>
            <a:off x="5536257" y="3308201"/>
            <a:ext cx="5776232"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Héberger localement le sensible</a:t>
            </a:r>
            <a:endParaRPr lang="en-US" sz="1500" dirty="0"/>
          </a:p>
        </p:txBody>
      </p:sp>
      <p:sp>
        <p:nvSpPr>
          <p:cNvPr id="17" name="Text 14"/>
          <p:cNvSpPr/>
          <p:nvPr/>
        </p:nvSpPr>
        <p:spPr>
          <a:xfrm>
            <a:off x="5536257" y="3574901"/>
            <a:ext cx="5776232"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Hébergement national ou régional, cloud souverain ou modèles ouverts déployés sur nos propres infrastructures.</a:t>
            </a:r>
            <a:endParaRPr lang="en-US" sz="1200" dirty="0"/>
          </a:p>
        </p:txBody>
      </p:sp>
      <p:sp>
        <p:nvSpPr>
          <p:cNvPr id="18" name="Shape 15"/>
          <p:cNvSpPr/>
          <p:nvPr/>
        </p:nvSpPr>
        <p:spPr>
          <a:xfrm>
            <a:off x="4720282" y="4315867"/>
            <a:ext cx="6655743" cy="1055291"/>
          </a:xfrm>
          <a:prstGeom prst="roundRect">
            <a:avLst>
              <a:gd name="adj" fmla="val 9327"/>
            </a:avLst>
          </a:prstGeom>
          <a:solidFill>
            <a:srgbClr val="FBFAF6"/>
          </a:solidFill>
          <a:ln w="6350">
            <a:solidFill>
              <a:srgbClr val="E2DCCD"/>
            </a:solidFill>
            <a:prstDash val="solid"/>
          </a:ln>
        </p:spPr>
      </p:sp>
      <p:sp>
        <p:nvSpPr>
          <p:cNvPr id="19" name="Text 16"/>
          <p:cNvSpPr/>
          <p:nvPr/>
        </p:nvSpPr>
        <p:spPr>
          <a:xfrm>
            <a:off x="4952057" y="4640312"/>
            <a:ext cx="406400" cy="406400"/>
          </a:xfrm>
          <a:prstGeom prst="roundRect">
            <a:avLst>
              <a:gd name="adj" fmla="val 50000"/>
            </a:avLst>
          </a:prstGeom>
          <a:solidFill>
            <a:srgbClr val="2E3236"/>
          </a:solidFill>
          <a:ln/>
        </p:spPr>
        <p:txBody>
          <a:bodyPr wrap="square" lIns="0" tIns="0" rIns="0" bIns="0" rtlCol="0" anchor="ctr">
            <a:normAutofit/>
          </a:bodyPr>
          <a:lstStyle/>
          <a:p>
            <a:pPr algn="ctr" indent="0" marL="0">
              <a:lnSpc>
                <a:spcPts val="1960"/>
              </a:lnSpc>
              <a:buNone/>
            </a:pPr>
            <a:r>
              <a:rPr lang="en-US" sz="1400" b="1" dirty="0">
                <a:solidFill>
                  <a:srgbClr val="F6F3EC"/>
                </a:solidFill>
                <a:latin typeface="Public Sans" pitchFamily="34" charset="0"/>
                <a:ea typeface="Public Sans" pitchFamily="34" charset="-122"/>
                <a:cs typeface="Public Sans" pitchFamily="34" charset="-120"/>
              </a:rPr>
              <a:t>7</a:t>
            </a:r>
            <a:endParaRPr lang="en-US" sz="1400" dirty="0"/>
          </a:p>
        </p:txBody>
      </p:sp>
      <p:sp>
        <p:nvSpPr>
          <p:cNvPr id="20" name="Text 17"/>
          <p:cNvSpPr/>
          <p:nvPr/>
        </p:nvSpPr>
        <p:spPr>
          <a:xfrm>
            <a:off x="5536257" y="4496842"/>
            <a:ext cx="5776232"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2E3236"/>
                </a:solidFill>
                <a:latin typeface="Public Sans" pitchFamily="34" charset="0"/>
                <a:ea typeface="Public Sans" pitchFamily="34" charset="-122"/>
                <a:cs typeface="Public Sans" pitchFamily="34" charset="-120"/>
              </a:rPr>
              <a:t>Sécuriser le droit et les contrats</a:t>
            </a:r>
            <a:endParaRPr lang="en-US" sz="1500" dirty="0"/>
          </a:p>
        </p:txBody>
      </p:sp>
      <p:sp>
        <p:nvSpPr>
          <p:cNvPr id="21" name="Text 18"/>
          <p:cNvSpPr/>
          <p:nvPr/>
        </p:nvSpPr>
        <p:spPr>
          <a:xfrm>
            <a:off x="5536257" y="4763542"/>
            <a:ext cx="5776232"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4A4E52"/>
                </a:solidFill>
                <a:latin typeface="Public Sans" pitchFamily="34" charset="0"/>
                <a:ea typeface="Public Sans" pitchFamily="34" charset="-122"/>
                <a:cs typeface="Public Sans" pitchFamily="34" charset="-120"/>
              </a:rPr>
              <a:t>Exiger localisation, réversibilité et non-réutilisation des données par les fournisseurs, dans le respect de la loi guinéenne.</a:t>
            </a:r>
            <a:endParaRPr lang="en-US" sz="1200" dirty="0"/>
          </a:p>
        </p:txBody>
      </p:sp>
      <p:sp>
        <p:nvSpPr>
          <p:cNvPr id="22" name="Text 19"/>
          <p:cNvSpPr/>
          <p:nvPr/>
        </p:nvSpPr>
        <p:spPr>
          <a:xfrm>
            <a:off x="812800" y="6238280"/>
            <a:ext cx="948372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Cadre légal : loi L/2016/037/AN sur la cybersécurité et la protection des données personnelles</a:t>
            </a:r>
            <a:endParaRPr lang="en-US" sz="1200" dirty="0"/>
          </a:p>
        </p:txBody>
      </p:sp>
      <p:sp>
        <p:nvSpPr>
          <p:cNvPr id="23" name="Text 20"/>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37</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E4F14"/>
                </a:solidFill>
                <a:latin typeface="Public Sans" pitchFamily="34" charset="0"/>
                <a:ea typeface="Public Sans" pitchFamily="34" charset="-122"/>
                <a:cs typeface="Public Sans" pitchFamily="34" charset="-120"/>
              </a:rPr>
              <a:t>PILIER 3</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Gouverner et encadrer les usages</a:t>
            </a:r>
            <a:endParaRPr lang="en-US" sz="3600" dirty="0"/>
          </a:p>
        </p:txBody>
      </p:sp>
      <p:sp>
        <p:nvSpPr>
          <p:cNvPr id="4" name="Shape 2"/>
          <p:cNvSpPr/>
          <p:nvPr/>
        </p:nvSpPr>
        <p:spPr>
          <a:xfrm>
            <a:off x="815975" y="1938586"/>
            <a:ext cx="3380284" cy="2701131"/>
          </a:xfrm>
          <a:prstGeom prst="roundRect">
            <a:avLst>
              <a:gd name="adj" fmla="val 3644"/>
            </a:avLst>
          </a:prstGeom>
          <a:solidFill>
            <a:srgbClr val="FBFAF6"/>
          </a:solidFill>
          <a:ln w="6350">
            <a:solidFill>
              <a:srgbClr val="E2DCCD"/>
            </a:solidFill>
            <a:prstDash val="solid"/>
          </a:ln>
        </p:spPr>
      </p:sp>
      <p:sp>
        <p:nvSpPr>
          <p:cNvPr id="5" name="Text 3"/>
          <p:cNvSpPr/>
          <p:nvPr/>
        </p:nvSpPr>
        <p:spPr>
          <a:xfrm>
            <a:off x="1073150" y="2195761"/>
            <a:ext cx="457200" cy="457200"/>
          </a:xfrm>
          <a:prstGeom prst="roundRect">
            <a:avLst>
              <a:gd name="adj" fmla="val 50000"/>
            </a:avLst>
          </a:prstGeom>
          <a:solidFill>
            <a:srgbClr val="8A6420"/>
          </a:solidFill>
          <a:ln/>
        </p:spPr>
        <p:txBody>
          <a:bodyPr wrap="square" lIns="0" tIns="0" rIns="0" bIns="0" rtlCol="0" anchor="ctr">
            <a:normAutofit/>
          </a:bodyPr>
          <a:lstStyle/>
          <a:p>
            <a:pPr algn="ctr" indent="0" marL="0">
              <a:lnSpc>
                <a:spcPts val="2100"/>
              </a:lnSpc>
              <a:buNone/>
            </a:pPr>
            <a:r>
              <a:rPr lang="en-US" sz="1500" b="1" dirty="0">
                <a:solidFill>
                  <a:srgbClr val="F6F3EC"/>
                </a:solidFill>
                <a:latin typeface="Public Sans" pitchFamily="34" charset="0"/>
                <a:ea typeface="Public Sans" pitchFamily="34" charset="-122"/>
                <a:cs typeface="Public Sans" pitchFamily="34" charset="-120"/>
              </a:rPr>
              <a:t>8</a:t>
            </a:r>
            <a:endParaRPr lang="en-US" sz="1500" dirty="0"/>
          </a:p>
        </p:txBody>
      </p:sp>
      <p:sp>
        <p:nvSpPr>
          <p:cNvPr id="6" name="Text 4"/>
          <p:cNvSpPr/>
          <p:nvPr/>
        </p:nvSpPr>
        <p:spPr>
          <a:xfrm>
            <a:off x="1073150" y="2779961"/>
            <a:ext cx="2951912" cy="54352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E3236"/>
                </a:solidFill>
                <a:latin typeface="Public Sans" pitchFamily="34" charset="0"/>
                <a:ea typeface="Public Sans" pitchFamily="34" charset="-122"/>
                <a:cs typeface="Public Sans" pitchFamily="34" charset="-120"/>
              </a:rPr>
              <a:t>Une charte d’usage responsable</a:t>
            </a:r>
            <a:endParaRPr lang="en-US" sz="1700" dirty="0"/>
          </a:p>
        </p:txBody>
      </p:sp>
      <p:sp>
        <p:nvSpPr>
          <p:cNvPr id="7" name="Text 5"/>
          <p:cNvSpPr/>
          <p:nvPr/>
        </p:nvSpPr>
        <p:spPr>
          <a:xfrm>
            <a:off x="1073150" y="3425081"/>
            <a:ext cx="2951912" cy="98286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4E52"/>
                </a:solidFill>
                <a:latin typeface="Public Sans" pitchFamily="34" charset="0"/>
                <a:ea typeface="Public Sans" pitchFamily="34" charset="-122"/>
                <a:cs typeface="Public Sans" pitchFamily="34" charset="-120"/>
              </a:rPr>
              <a:t>Transparence, responsabilité, confidentialité : des règles claires, signées et connues de tous les agents.</a:t>
            </a:r>
            <a:endParaRPr lang="en-US" sz="1300" dirty="0"/>
          </a:p>
        </p:txBody>
      </p:sp>
      <p:sp>
        <p:nvSpPr>
          <p:cNvPr id="8" name="Shape 6"/>
          <p:cNvSpPr/>
          <p:nvPr/>
        </p:nvSpPr>
        <p:spPr>
          <a:xfrm>
            <a:off x="4405809" y="1938586"/>
            <a:ext cx="3380333" cy="2701131"/>
          </a:xfrm>
          <a:prstGeom prst="roundRect">
            <a:avLst>
              <a:gd name="adj" fmla="val 3644"/>
            </a:avLst>
          </a:prstGeom>
          <a:solidFill>
            <a:srgbClr val="FBFAF6"/>
          </a:solidFill>
          <a:ln w="6350">
            <a:solidFill>
              <a:srgbClr val="E2DCCD"/>
            </a:solidFill>
            <a:prstDash val="solid"/>
          </a:ln>
        </p:spPr>
      </p:sp>
      <p:sp>
        <p:nvSpPr>
          <p:cNvPr id="9" name="Text 7"/>
          <p:cNvSpPr/>
          <p:nvPr/>
        </p:nvSpPr>
        <p:spPr>
          <a:xfrm>
            <a:off x="4662984" y="2195761"/>
            <a:ext cx="457200" cy="457200"/>
          </a:xfrm>
          <a:prstGeom prst="roundRect">
            <a:avLst>
              <a:gd name="adj" fmla="val 50000"/>
            </a:avLst>
          </a:prstGeom>
          <a:solidFill>
            <a:srgbClr val="8A6420"/>
          </a:solidFill>
          <a:ln/>
        </p:spPr>
        <p:txBody>
          <a:bodyPr wrap="square" lIns="0" tIns="0" rIns="0" bIns="0" rtlCol="0" anchor="ctr">
            <a:normAutofit/>
          </a:bodyPr>
          <a:lstStyle/>
          <a:p>
            <a:pPr algn="ctr" indent="0" marL="0">
              <a:lnSpc>
                <a:spcPts val="2100"/>
              </a:lnSpc>
              <a:buNone/>
            </a:pPr>
            <a:r>
              <a:rPr lang="en-US" sz="1500" b="1" dirty="0">
                <a:solidFill>
                  <a:srgbClr val="F6F3EC"/>
                </a:solidFill>
                <a:latin typeface="Public Sans" pitchFamily="34" charset="0"/>
                <a:ea typeface="Public Sans" pitchFamily="34" charset="-122"/>
                <a:cs typeface="Public Sans" pitchFamily="34" charset="-120"/>
              </a:rPr>
              <a:t>9</a:t>
            </a:r>
            <a:endParaRPr lang="en-US" sz="1500" dirty="0"/>
          </a:p>
        </p:txBody>
      </p:sp>
      <p:sp>
        <p:nvSpPr>
          <p:cNvPr id="10" name="Text 8"/>
          <p:cNvSpPr/>
          <p:nvPr/>
        </p:nvSpPr>
        <p:spPr>
          <a:xfrm>
            <a:off x="4662984" y="2779961"/>
            <a:ext cx="2951963"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E3236"/>
                </a:solidFill>
                <a:latin typeface="Public Sans" pitchFamily="34" charset="0"/>
                <a:ea typeface="Public Sans" pitchFamily="34" charset="-122"/>
                <a:cs typeface="Public Sans" pitchFamily="34" charset="-120"/>
              </a:rPr>
              <a:t>L’humain garde la main</a:t>
            </a:r>
            <a:endParaRPr lang="en-US" sz="1700" dirty="0"/>
          </a:p>
        </p:txBody>
      </p:sp>
      <p:sp>
        <p:nvSpPr>
          <p:cNvPr id="11" name="Text 9"/>
          <p:cNvSpPr/>
          <p:nvPr/>
        </p:nvSpPr>
        <p:spPr>
          <a:xfrm>
            <a:off x="4662984" y="3166021"/>
            <a:ext cx="2951963" cy="98286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4E52"/>
                </a:solidFill>
                <a:latin typeface="Public Sans" pitchFamily="34" charset="0"/>
                <a:ea typeface="Public Sans" pitchFamily="34" charset="-122"/>
                <a:cs typeface="Public Sans" pitchFamily="34" charset="-120"/>
              </a:rPr>
              <a:t>Toute production de l’IA est relue et validée. Aucune décision touchant les droits d’un citoyen n’est automatisée.</a:t>
            </a:r>
            <a:endParaRPr lang="en-US" sz="1300" dirty="0"/>
          </a:p>
        </p:txBody>
      </p:sp>
      <p:sp>
        <p:nvSpPr>
          <p:cNvPr id="12" name="Shape 10"/>
          <p:cNvSpPr/>
          <p:nvPr/>
        </p:nvSpPr>
        <p:spPr>
          <a:xfrm>
            <a:off x="7995692" y="1938586"/>
            <a:ext cx="3380284" cy="2701131"/>
          </a:xfrm>
          <a:prstGeom prst="roundRect">
            <a:avLst>
              <a:gd name="adj" fmla="val 3644"/>
            </a:avLst>
          </a:prstGeom>
          <a:solidFill>
            <a:srgbClr val="FBFAF6"/>
          </a:solidFill>
          <a:ln w="6350">
            <a:solidFill>
              <a:srgbClr val="E2DCCD"/>
            </a:solidFill>
            <a:prstDash val="solid"/>
          </a:ln>
        </p:spPr>
      </p:sp>
      <p:sp>
        <p:nvSpPr>
          <p:cNvPr id="13" name="Text 11"/>
          <p:cNvSpPr/>
          <p:nvPr/>
        </p:nvSpPr>
        <p:spPr>
          <a:xfrm>
            <a:off x="8252867" y="2195761"/>
            <a:ext cx="457200" cy="457200"/>
          </a:xfrm>
          <a:prstGeom prst="roundRect">
            <a:avLst>
              <a:gd name="adj" fmla="val 50000"/>
            </a:avLst>
          </a:prstGeom>
          <a:solidFill>
            <a:srgbClr val="8A6420"/>
          </a:solidFill>
          <a:ln/>
        </p:spPr>
        <p:txBody>
          <a:bodyPr wrap="square" lIns="0" tIns="0" rIns="0" bIns="0" rtlCol="0" anchor="ctr">
            <a:normAutofit/>
          </a:bodyPr>
          <a:lstStyle/>
          <a:p>
            <a:pPr algn="ctr" indent="0" marL="0">
              <a:lnSpc>
                <a:spcPts val="2100"/>
              </a:lnSpc>
              <a:buNone/>
            </a:pPr>
            <a:r>
              <a:rPr lang="en-US" sz="1500" b="1" dirty="0">
                <a:solidFill>
                  <a:srgbClr val="F6F3EC"/>
                </a:solidFill>
                <a:latin typeface="Public Sans" pitchFamily="34" charset="0"/>
                <a:ea typeface="Public Sans" pitchFamily="34" charset="-122"/>
                <a:cs typeface="Public Sans" pitchFamily="34" charset="-120"/>
              </a:rPr>
              <a:t>10</a:t>
            </a:r>
            <a:endParaRPr lang="en-US" sz="1500" dirty="0"/>
          </a:p>
        </p:txBody>
      </p:sp>
      <p:sp>
        <p:nvSpPr>
          <p:cNvPr id="14" name="Text 12"/>
          <p:cNvSpPr/>
          <p:nvPr/>
        </p:nvSpPr>
        <p:spPr>
          <a:xfrm>
            <a:off x="8252867" y="2779961"/>
            <a:ext cx="2951912"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2E3236"/>
                </a:solidFill>
                <a:latin typeface="Public Sans" pitchFamily="34" charset="0"/>
                <a:ea typeface="Public Sans" pitchFamily="34" charset="-122"/>
                <a:cs typeface="Public Sans" pitchFamily="34" charset="-120"/>
              </a:rPr>
              <a:t>Piloter, mesurer, partager</a:t>
            </a:r>
            <a:endParaRPr lang="en-US" sz="1700" dirty="0"/>
          </a:p>
        </p:txBody>
      </p:sp>
      <p:sp>
        <p:nvSpPr>
          <p:cNvPr id="15" name="Text 13"/>
          <p:cNvSpPr/>
          <p:nvPr/>
        </p:nvSpPr>
        <p:spPr>
          <a:xfrm>
            <a:off x="8252867" y="3166021"/>
            <a:ext cx="2951912" cy="743496"/>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4A4E52"/>
                </a:solidFill>
                <a:latin typeface="Public Sans" pitchFamily="34" charset="0"/>
                <a:ea typeface="Public Sans" pitchFamily="34" charset="-122"/>
                <a:cs typeface="Public Sans" pitchFamily="34" charset="-120"/>
              </a:rPr>
              <a:t>Comité interministériel, indicateurs simples, retours d’expérience partagés et bilan annuel.</a:t>
            </a:r>
            <a:endParaRPr lang="en-US" sz="1300" dirty="0"/>
          </a:p>
        </p:txBody>
      </p:sp>
      <p:sp>
        <p:nvSpPr>
          <p:cNvPr id="16" name="Text 1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38</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6F3E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6420"/>
                </a:solidFill>
                <a:latin typeface="Public Sans" pitchFamily="34" charset="0"/>
                <a:ea typeface="Public Sans" pitchFamily="34" charset="-122"/>
                <a:cs typeface="Public Sans" pitchFamily="34" charset="-120"/>
              </a:rPr>
              <a:t>CALENDRIER</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Feuille de route proposée</a:t>
            </a:r>
            <a:endParaRPr lang="en-US" sz="3600" dirty="0"/>
          </a:p>
        </p:txBody>
      </p:sp>
      <p:sp>
        <p:nvSpPr>
          <p:cNvPr id="4" name="Shape 2"/>
          <p:cNvSpPr/>
          <p:nvPr/>
        </p:nvSpPr>
        <p:spPr>
          <a:xfrm>
            <a:off x="812800" y="1986211"/>
            <a:ext cx="1646783" cy="25400"/>
          </a:xfrm>
          <a:prstGeom prst="rect">
            <a:avLst/>
          </a:prstGeom>
          <a:solidFill>
            <a:srgbClr val="C9BFA6"/>
          </a:solidFill>
          <a:ln/>
        </p:spPr>
      </p:sp>
      <p:sp>
        <p:nvSpPr>
          <p:cNvPr id="5" name="Shape 3"/>
          <p:cNvSpPr/>
          <p:nvPr/>
        </p:nvSpPr>
        <p:spPr>
          <a:xfrm>
            <a:off x="2459583" y="1884611"/>
            <a:ext cx="228600" cy="228600"/>
          </a:xfrm>
          <a:prstGeom prst="roundRect">
            <a:avLst>
              <a:gd name="adj" fmla="val 50000"/>
            </a:avLst>
          </a:prstGeom>
          <a:solidFill>
            <a:srgbClr val="D4A24C"/>
          </a:solidFill>
          <a:ln/>
        </p:spPr>
      </p:sp>
      <p:sp>
        <p:nvSpPr>
          <p:cNvPr id="6" name="Shape 4"/>
          <p:cNvSpPr/>
          <p:nvPr/>
        </p:nvSpPr>
        <p:spPr>
          <a:xfrm>
            <a:off x="2688183" y="1986211"/>
            <a:ext cx="3293517" cy="25400"/>
          </a:xfrm>
          <a:prstGeom prst="rect">
            <a:avLst/>
          </a:prstGeom>
          <a:solidFill>
            <a:srgbClr val="C9BFA6"/>
          </a:solidFill>
          <a:ln/>
        </p:spPr>
      </p:sp>
      <p:sp>
        <p:nvSpPr>
          <p:cNvPr id="7" name="Shape 5"/>
          <p:cNvSpPr/>
          <p:nvPr/>
        </p:nvSpPr>
        <p:spPr>
          <a:xfrm>
            <a:off x="5981700" y="1884611"/>
            <a:ext cx="228600" cy="228600"/>
          </a:xfrm>
          <a:prstGeom prst="roundRect">
            <a:avLst>
              <a:gd name="adj" fmla="val 50000"/>
            </a:avLst>
          </a:prstGeom>
          <a:solidFill>
            <a:srgbClr val="8A6420"/>
          </a:solidFill>
          <a:ln/>
        </p:spPr>
      </p:sp>
      <p:sp>
        <p:nvSpPr>
          <p:cNvPr id="8" name="Shape 6"/>
          <p:cNvSpPr/>
          <p:nvPr/>
        </p:nvSpPr>
        <p:spPr>
          <a:xfrm>
            <a:off x="6210300" y="1986211"/>
            <a:ext cx="3293517" cy="25400"/>
          </a:xfrm>
          <a:prstGeom prst="rect">
            <a:avLst/>
          </a:prstGeom>
          <a:solidFill>
            <a:srgbClr val="C9BFA6"/>
          </a:solidFill>
          <a:ln/>
        </p:spPr>
      </p:sp>
      <p:sp>
        <p:nvSpPr>
          <p:cNvPr id="9" name="Shape 7"/>
          <p:cNvSpPr/>
          <p:nvPr/>
        </p:nvSpPr>
        <p:spPr>
          <a:xfrm>
            <a:off x="9503817" y="1884611"/>
            <a:ext cx="228600" cy="228600"/>
          </a:xfrm>
          <a:prstGeom prst="roundRect">
            <a:avLst>
              <a:gd name="adj" fmla="val 50000"/>
            </a:avLst>
          </a:prstGeom>
          <a:solidFill>
            <a:srgbClr val="2E3236"/>
          </a:solidFill>
          <a:ln/>
        </p:spPr>
      </p:sp>
      <p:sp>
        <p:nvSpPr>
          <p:cNvPr id="10" name="Shape 8"/>
          <p:cNvSpPr/>
          <p:nvPr/>
        </p:nvSpPr>
        <p:spPr>
          <a:xfrm>
            <a:off x="9732417" y="1986211"/>
            <a:ext cx="1646783" cy="25400"/>
          </a:xfrm>
          <a:prstGeom prst="rect">
            <a:avLst/>
          </a:prstGeom>
          <a:solidFill>
            <a:srgbClr val="C9BFA6"/>
          </a:solidFill>
          <a:ln/>
        </p:spPr>
      </p:sp>
      <p:sp>
        <p:nvSpPr>
          <p:cNvPr id="11" name="Shape 9"/>
          <p:cNvSpPr/>
          <p:nvPr/>
        </p:nvSpPr>
        <p:spPr>
          <a:xfrm>
            <a:off x="815975" y="2370386"/>
            <a:ext cx="3380284" cy="2443411"/>
          </a:xfrm>
          <a:prstGeom prst="roundRect">
            <a:avLst>
              <a:gd name="adj" fmla="val 4028"/>
            </a:avLst>
          </a:prstGeom>
          <a:solidFill>
            <a:srgbClr val="FBFAF6"/>
          </a:solidFill>
          <a:ln w="6350">
            <a:solidFill>
              <a:srgbClr val="E2DCCD"/>
            </a:solidFill>
            <a:prstDash val="solid"/>
          </a:ln>
        </p:spPr>
      </p:sp>
      <p:sp>
        <p:nvSpPr>
          <p:cNvPr id="12" name="Text 10"/>
          <p:cNvSpPr/>
          <p:nvPr/>
        </p:nvSpPr>
        <p:spPr>
          <a:xfrm>
            <a:off x="1073150" y="2627561"/>
            <a:ext cx="295191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6420"/>
                </a:solidFill>
                <a:latin typeface="Public Sans" pitchFamily="34" charset="0"/>
                <a:ea typeface="Public Sans" pitchFamily="34" charset="-122"/>
                <a:cs typeface="Public Sans" pitchFamily="34" charset="-120"/>
              </a:rPr>
              <a:t>0 – 3 MOIS</a:t>
            </a:r>
            <a:endParaRPr lang="en-US" sz="1200" dirty="0"/>
          </a:p>
        </p:txBody>
      </p:sp>
      <p:sp>
        <p:nvSpPr>
          <p:cNvPr id="13" name="Text 11"/>
          <p:cNvSpPr/>
          <p:nvPr/>
        </p:nvSpPr>
        <p:spPr>
          <a:xfrm>
            <a:off x="1073150" y="2942481"/>
            <a:ext cx="295191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2E3236"/>
                </a:solidFill>
                <a:latin typeface="Public Sans" pitchFamily="34" charset="0"/>
                <a:ea typeface="Public Sans" pitchFamily="34" charset="-122"/>
                <a:cs typeface="Public Sans" pitchFamily="34" charset="-120"/>
              </a:rPr>
              <a:t>Poser les bases</a:t>
            </a:r>
            <a:endParaRPr lang="en-US" sz="1800" dirty="0"/>
          </a:p>
        </p:txBody>
      </p:sp>
      <p:sp>
        <p:nvSpPr>
          <p:cNvPr id="14" name="Text 12"/>
          <p:cNvSpPr/>
          <p:nvPr/>
        </p:nvSpPr>
        <p:spPr>
          <a:xfrm>
            <a:off x="1171194" y="3318371"/>
            <a:ext cx="2846248" cy="1016000"/>
          </a:xfrm>
          <a:prstGeom prst="rect">
            <a:avLst/>
          </a:prstGeom>
          <a:noFill/>
          <a:ln/>
        </p:spPr>
        <p:txBody>
          <a:bodyPr wrap="square" lIns="0" tIns="0" rIns="0" bIns="0" rtlCol="0" anchor="t">
            <a:normAutofit/>
          </a:bodyPr>
          <a:lstStyle/>
          <a:p>
            <a:pPr algn="l" marL="155956" indent="-155956">
              <a:lnSpc>
                <a:spcPts val="1950"/>
              </a:lnSpc>
              <a:buSzPct val="100000"/>
              <a:buChar char="•"/>
            </a:pPr>
            <a:r>
              <a:rPr lang="en-US" sz="1300" dirty="0">
                <a:solidFill>
                  <a:srgbClr val="4A4E52"/>
                </a:solidFill>
                <a:latin typeface="Public Sans" pitchFamily="34" charset="0"/>
                <a:ea typeface="Public Sans" pitchFamily="34" charset="-122"/>
                <a:cs typeface="Public Sans" pitchFamily="34" charset="-120"/>
              </a:rPr>
              <a:t>Classer les données (5)</a:t>
            </a:r>
            <a:endParaRPr lang="en-US" sz="1300" dirty="0"/>
          </a:p>
          <a:p>
            <a:pPr algn="l" marL="155956" indent="-155956">
              <a:lnSpc>
                <a:spcPts val="1950"/>
              </a:lnSpc>
              <a:buSzPct val="100000"/>
              <a:buChar char="•"/>
            </a:pPr>
            <a:r>
              <a:rPr lang="en-US" sz="1300" dirty="0">
                <a:solidFill>
                  <a:srgbClr val="4A4E52"/>
                </a:solidFill>
                <a:latin typeface="Public Sans" pitchFamily="34" charset="0"/>
                <a:ea typeface="Public Sans" pitchFamily="34" charset="-122"/>
                <a:cs typeface="Public Sans" pitchFamily="34" charset="-120"/>
              </a:rPr>
              <a:t>Adopter la charte (8)</a:t>
            </a:r>
            <a:endParaRPr lang="en-US" sz="1300" dirty="0"/>
          </a:p>
          <a:p>
            <a:pPr algn="l" marL="155956" indent="-155956">
              <a:lnSpc>
                <a:spcPts val="1950"/>
              </a:lnSpc>
              <a:buSzPct val="100000"/>
              <a:buChar char="•"/>
            </a:pPr>
            <a:r>
              <a:rPr lang="en-US" sz="1300" dirty="0">
                <a:solidFill>
                  <a:srgbClr val="4A4E52"/>
                </a:solidFill>
                <a:latin typeface="Public Sans" pitchFamily="34" charset="0"/>
                <a:ea typeface="Public Sans" pitchFamily="34" charset="-122"/>
                <a:cs typeface="Public Sans" pitchFamily="34" charset="-120"/>
              </a:rPr>
              <a:t>Nommer les référents (2)</a:t>
            </a:r>
            <a:endParaRPr lang="en-US" sz="1300" dirty="0"/>
          </a:p>
          <a:p>
            <a:pPr algn="l" marL="155956" indent="-155956">
              <a:lnSpc>
                <a:spcPts val="1950"/>
              </a:lnSpc>
              <a:buSzPct val="100000"/>
              <a:buChar char="•"/>
            </a:pPr>
            <a:r>
              <a:rPr lang="en-US" sz="1300" dirty="0">
                <a:solidFill>
                  <a:srgbClr val="4A4E52"/>
                </a:solidFill>
                <a:latin typeface="Public Sans" pitchFamily="34" charset="0"/>
                <a:ea typeface="Public Sans" pitchFamily="34" charset="-122"/>
                <a:cs typeface="Public Sans" pitchFamily="34" charset="-120"/>
              </a:rPr>
              <a:t>Publier le guide (3)</a:t>
            </a:r>
            <a:endParaRPr lang="en-US" sz="1300" dirty="0"/>
          </a:p>
        </p:txBody>
      </p:sp>
      <p:sp>
        <p:nvSpPr>
          <p:cNvPr id="15" name="Shape 13"/>
          <p:cNvSpPr/>
          <p:nvPr/>
        </p:nvSpPr>
        <p:spPr>
          <a:xfrm>
            <a:off x="4405809" y="2370386"/>
            <a:ext cx="3380333" cy="2443411"/>
          </a:xfrm>
          <a:prstGeom prst="roundRect">
            <a:avLst>
              <a:gd name="adj" fmla="val 4028"/>
            </a:avLst>
          </a:prstGeom>
          <a:solidFill>
            <a:srgbClr val="FBFAF6"/>
          </a:solidFill>
          <a:ln w="6350">
            <a:solidFill>
              <a:srgbClr val="E2DCCD"/>
            </a:solidFill>
            <a:prstDash val="solid"/>
          </a:ln>
        </p:spPr>
      </p:sp>
      <p:sp>
        <p:nvSpPr>
          <p:cNvPr id="16" name="Text 14"/>
          <p:cNvSpPr/>
          <p:nvPr/>
        </p:nvSpPr>
        <p:spPr>
          <a:xfrm>
            <a:off x="4662984" y="2627561"/>
            <a:ext cx="295196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8A6420"/>
                </a:solidFill>
                <a:latin typeface="Public Sans" pitchFamily="34" charset="0"/>
                <a:ea typeface="Public Sans" pitchFamily="34" charset="-122"/>
                <a:cs typeface="Public Sans" pitchFamily="34" charset="-120"/>
              </a:rPr>
              <a:t>3 – 12 MOIS</a:t>
            </a:r>
            <a:endParaRPr lang="en-US" sz="1200" dirty="0"/>
          </a:p>
        </p:txBody>
      </p:sp>
      <p:sp>
        <p:nvSpPr>
          <p:cNvPr id="17" name="Text 15"/>
          <p:cNvSpPr/>
          <p:nvPr/>
        </p:nvSpPr>
        <p:spPr>
          <a:xfrm>
            <a:off x="4662984" y="2942481"/>
            <a:ext cx="2951963"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2E3236"/>
                </a:solidFill>
                <a:latin typeface="Public Sans" pitchFamily="34" charset="0"/>
                <a:ea typeface="Public Sans" pitchFamily="34" charset="-122"/>
                <a:cs typeface="Public Sans" pitchFamily="34" charset="-120"/>
              </a:rPr>
              <a:t>Passer à l’échelle</a:t>
            </a:r>
            <a:endParaRPr lang="en-US" sz="1800" dirty="0"/>
          </a:p>
        </p:txBody>
      </p:sp>
      <p:sp>
        <p:nvSpPr>
          <p:cNvPr id="18" name="Text 16"/>
          <p:cNvSpPr/>
          <p:nvPr/>
        </p:nvSpPr>
        <p:spPr>
          <a:xfrm>
            <a:off x="4761028" y="3318371"/>
            <a:ext cx="2846299" cy="1263650"/>
          </a:xfrm>
          <a:prstGeom prst="rect">
            <a:avLst/>
          </a:prstGeom>
          <a:noFill/>
          <a:ln/>
        </p:spPr>
        <p:txBody>
          <a:bodyPr wrap="square" lIns="0" tIns="0" rIns="0" bIns="0" rtlCol="0" anchor="t">
            <a:normAutofit/>
          </a:bodyPr>
          <a:lstStyle/>
          <a:p>
            <a:pPr algn="l" marL="155956" indent="-155956">
              <a:lnSpc>
                <a:spcPts val="1950"/>
              </a:lnSpc>
              <a:buSzPct val="100000"/>
              <a:buChar char="•"/>
            </a:pPr>
            <a:r>
              <a:rPr lang="en-US" sz="1300" dirty="0">
                <a:solidFill>
                  <a:srgbClr val="4A4E52"/>
                </a:solidFill>
                <a:latin typeface="Public Sans" pitchFamily="34" charset="0"/>
                <a:ea typeface="Public Sans" pitchFamily="34" charset="-122"/>
                <a:cs typeface="Public Sans" pitchFamily="34" charset="-120"/>
              </a:rPr>
              <a:t>Former en cascade (1)</a:t>
            </a:r>
            <a:endParaRPr lang="en-US" sz="1300" dirty="0"/>
          </a:p>
          <a:p>
            <a:pPr algn="l" marL="155956" indent="-155956">
              <a:lnSpc>
                <a:spcPts val="1950"/>
              </a:lnSpc>
              <a:buSzPct val="100000"/>
              <a:buChar char="•"/>
            </a:pPr>
            <a:r>
              <a:rPr lang="en-US" sz="1300" dirty="0">
                <a:solidFill>
                  <a:srgbClr val="4A4E52"/>
                </a:solidFill>
                <a:latin typeface="Public Sans" pitchFamily="34" charset="0"/>
                <a:ea typeface="Public Sans" pitchFamily="34" charset="-122"/>
                <a:cs typeface="Public Sans" pitchFamily="34" charset="-120"/>
              </a:rPr>
              <a:t>Lancer les pilotes (4)</a:t>
            </a:r>
            <a:endParaRPr lang="en-US" sz="1300" dirty="0"/>
          </a:p>
          <a:p>
            <a:pPr algn="l" marL="155956" indent="-155956">
              <a:lnSpc>
                <a:spcPts val="1950"/>
              </a:lnSpc>
              <a:buSzPct val="100000"/>
              <a:buChar char="•"/>
            </a:pPr>
            <a:r>
              <a:rPr lang="en-US" sz="1300" dirty="0">
                <a:solidFill>
                  <a:srgbClr val="4A4E52"/>
                </a:solidFill>
                <a:latin typeface="Public Sans" pitchFamily="34" charset="0"/>
                <a:ea typeface="Public Sans" pitchFamily="34" charset="-122"/>
                <a:cs typeface="Public Sans" pitchFamily="34" charset="-120"/>
              </a:rPr>
              <a:t>Sécuriser les contrats (7)</a:t>
            </a:r>
            <a:endParaRPr lang="en-US" sz="1300" dirty="0"/>
          </a:p>
          <a:p>
            <a:pPr algn="l" marL="155956" indent="-155956">
              <a:lnSpc>
                <a:spcPts val="1950"/>
              </a:lnSpc>
              <a:buSzPct val="100000"/>
              <a:buChar char="•"/>
            </a:pPr>
            <a:r>
              <a:rPr lang="en-US" sz="1300" dirty="0">
                <a:solidFill>
                  <a:srgbClr val="4A4E52"/>
                </a:solidFill>
                <a:latin typeface="Public Sans" pitchFamily="34" charset="0"/>
                <a:ea typeface="Public Sans" pitchFamily="34" charset="-122"/>
                <a:cs typeface="Public Sans" pitchFamily="34" charset="-120"/>
              </a:rPr>
              <a:t>Relecture humaine systématique (9)</a:t>
            </a:r>
            <a:endParaRPr lang="en-US" sz="1300" dirty="0"/>
          </a:p>
        </p:txBody>
      </p:sp>
      <p:sp>
        <p:nvSpPr>
          <p:cNvPr id="19" name="Shape 17"/>
          <p:cNvSpPr/>
          <p:nvPr/>
        </p:nvSpPr>
        <p:spPr>
          <a:xfrm>
            <a:off x="7992517" y="2367211"/>
            <a:ext cx="3386634" cy="2449761"/>
          </a:xfrm>
          <a:prstGeom prst="roundRect">
            <a:avLst>
              <a:gd name="adj" fmla="val 4147"/>
            </a:avLst>
          </a:prstGeom>
          <a:solidFill>
            <a:srgbClr val="2E3236"/>
          </a:solidFill>
          <a:ln/>
        </p:spPr>
      </p:sp>
      <p:sp>
        <p:nvSpPr>
          <p:cNvPr id="20" name="Shape 18"/>
          <p:cNvSpPr/>
          <p:nvPr/>
        </p:nvSpPr>
        <p:spPr>
          <a:xfrm>
            <a:off x="7992517" y="2367211"/>
            <a:ext cx="3386634" cy="2449761"/>
          </a:xfrm>
          <a:custGeom>
            <a:avLst/>
            <a:gdLst/>
            <a:ahLst/>
            <a:cxnLst/>
            <a:rect l="l" t="t" r="r" b="b"/>
            <a:pathLst>
              <a:path w="3386634" h="2449761">
                <a:moveTo>
                  <a:pt x="0" y="101600"/>
                </a:moveTo>
                <a:lnTo>
                  <a:pt x="0" y="101600"/>
                </a:lnTo>
                <a:arcTo hR="101600" wR="101600" stAng="10800000" swAng="5400000"/>
                <a:lnTo>
                  <a:pt x="3285034" y="0"/>
                </a:lnTo>
                <a:arcTo hR="101600" wR="101600" stAng="16200000" swAng="5400000"/>
                <a:lnTo>
                  <a:pt x="3386634" y="101600"/>
                </a:lnTo>
                <a:arcTo hR="50800" wR="101600" stAng="0" swAng="-5400000"/>
                <a:lnTo>
                  <a:pt x="101600" y="50800"/>
                </a:lnTo>
                <a:arcTo hR="50800" wR="101600" stAng="16200000" swAng="-5400000"/>
                <a:close/>
              </a:path>
            </a:pathLst>
          </a:custGeom>
          <a:solidFill>
            <a:srgbClr val="2E3236"/>
          </a:solidFill>
          <a:ln/>
        </p:spPr>
      </p:sp>
      <p:sp>
        <p:nvSpPr>
          <p:cNvPr id="21" name="Text 19"/>
          <p:cNvSpPr/>
          <p:nvPr/>
        </p:nvSpPr>
        <p:spPr>
          <a:xfrm>
            <a:off x="8246517" y="2672011"/>
            <a:ext cx="296499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4A24C"/>
                </a:solidFill>
                <a:latin typeface="Public Sans" pitchFamily="34" charset="0"/>
                <a:ea typeface="Public Sans" pitchFamily="34" charset="-122"/>
                <a:cs typeface="Public Sans" pitchFamily="34" charset="-120"/>
              </a:rPr>
              <a:t>12 – 24 MOIS</a:t>
            </a:r>
            <a:endParaRPr lang="en-US" sz="1200" dirty="0"/>
          </a:p>
        </p:txBody>
      </p:sp>
      <p:sp>
        <p:nvSpPr>
          <p:cNvPr id="22" name="Text 20"/>
          <p:cNvSpPr/>
          <p:nvPr/>
        </p:nvSpPr>
        <p:spPr>
          <a:xfrm>
            <a:off x="8246517" y="2986931"/>
            <a:ext cx="2964993"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F6F3EC"/>
                </a:solidFill>
                <a:latin typeface="Public Sans" pitchFamily="34" charset="0"/>
                <a:ea typeface="Public Sans" pitchFamily="34" charset="-122"/>
                <a:cs typeface="Public Sans" pitchFamily="34" charset="-120"/>
              </a:rPr>
              <a:t>Consolider</a:t>
            </a:r>
            <a:endParaRPr lang="en-US" sz="1800" dirty="0"/>
          </a:p>
        </p:txBody>
      </p:sp>
      <p:sp>
        <p:nvSpPr>
          <p:cNvPr id="23" name="Text 21"/>
          <p:cNvSpPr/>
          <p:nvPr/>
        </p:nvSpPr>
        <p:spPr>
          <a:xfrm>
            <a:off x="8344561" y="3362821"/>
            <a:ext cx="2859329" cy="1016000"/>
          </a:xfrm>
          <a:prstGeom prst="rect">
            <a:avLst/>
          </a:prstGeom>
          <a:noFill/>
          <a:ln/>
        </p:spPr>
        <p:txBody>
          <a:bodyPr wrap="square" lIns="0" tIns="0" rIns="0" bIns="0" rtlCol="0" anchor="t">
            <a:normAutofit/>
          </a:bodyPr>
          <a:lstStyle/>
          <a:p>
            <a:pPr algn="l" marL="155956" indent="-155956">
              <a:lnSpc>
                <a:spcPts val="1950"/>
              </a:lnSpc>
              <a:buSzPct val="100000"/>
              <a:buChar char="•"/>
            </a:pPr>
            <a:r>
              <a:rPr lang="en-US" sz="1300" dirty="0">
                <a:solidFill>
                  <a:srgbClr val="C9CDD1"/>
                </a:solidFill>
                <a:latin typeface="Public Sans" pitchFamily="34" charset="0"/>
                <a:ea typeface="Public Sans" pitchFamily="34" charset="-122"/>
                <a:cs typeface="Public Sans" pitchFamily="34" charset="-120"/>
              </a:rPr>
              <a:t>Héberger localement le sensible (6)</a:t>
            </a:r>
            <a:endParaRPr lang="en-US" sz="1300" dirty="0"/>
          </a:p>
          <a:p>
            <a:pPr algn="l" marL="155956" indent="-155956">
              <a:lnSpc>
                <a:spcPts val="1950"/>
              </a:lnSpc>
              <a:buSzPct val="100000"/>
              <a:buChar char="•"/>
            </a:pPr>
            <a:r>
              <a:rPr lang="en-US" sz="1300" dirty="0">
                <a:solidFill>
                  <a:srgbClr val="C9CDD1"/>
                </a:solidFill>
                <a:latin typeface="Public Sans" pitchFamily="34" charset="0"/>
                <a:ea typeface="Public Sans" pitchFamily="34" charset="-122"/>
                <a:cs typeface="Public Sans" pitchFamily="34" charset="-120"/>
              </a:rPr>
              <a:t>Piloter et évaluer (10)</a:t>
            </a:r>
            <a:endParaRPr lang="en-US" sz="1300" dirty="0"/>
          </a:p>
          <a:p>
            <a:pPr algn="l" marL="155956" indent="-155956">
              <a:lnSpc>
                <a:spcPts val="1950"/>
              </a:lnSpc>
              <a:buSzPct val="100000"/>
              <a:buChar char="•"/>
            </a:pPr>
            <a:r>
              <a:rPr lang="en-US" sz="1300" dirty="0">
                <a:solidFill>
                  <a:srgbClr val="C9CDD1"/>
                </a:solidFill>
                <a:latin typeface="Public Sans" pitchFamily="34" charset="0"/>
                <a:ea typeface="Public Sans" pitchFamily="34" charset="-122"/>
                <a:cs typeface="Public Sans" pitchFamily="34" charset="-120"/>
              </a:rPr>
              <a:t>Étendre ce qui a fait ses preuves</a:t>
            </a:r>
            <a:endParaRPr lang="en-US" sz="1300" dirty="0"/>
          </a:p>
        </p:txBody>
      </p:sp>
      <p:sp>
        <p:nvSpPr>
          <p:cNvPr id="24" name="Text 22"/>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Calendrier indicatif, à arrêter dans la feuille de recommandations conjointe ADA – ANSUTEN</a:t>
            </a:r>
            <a:endParaRPr lang="en-US" sz="1200" dirty="0"/>
          </a:p>
        </p:txBody>
      </p:sp>
      <p:sp>
        <p:nvSpPr>
          <p:cNvPr id="25" name="Text 2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6A6E72"/>
                </a:solidFill>
                <a:latin typeface="Public Sans" pitchFamily="34" charset="0"/>
                <a:ea typeface="Public Sans" pitchFamily="34" charset="-122"/>
                <a:cs typeface="Public Sans" pitchFamily="34" charset="-120"/>
              </a:rPr>
              <a:t>39</a:t>
            </a:r>
            <a:endParaRPr lang="en-US"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2E3236"/>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Text 1"/>
          <p:cNvSpPr/>
          <p:nvPr>
            <p:ph type="title"/>
          </p:nvPr>
        </p:nvSpPr>
        <p:spPr>
          <a:xfrm>
            <a:off x="812800" y="81280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F6F3EC"/>
                </a:solidFill>
                <a:latin typeface="EB Garamond" pitchFamily="18" charset="0"/>
                <a:ea typeface="EB Garamond" pitchFamily="18" charset="-122"/>
                <a:cs typeface="EB Garamond" pitchFamily="18" charset="-120"/>
              </a:rPr>
              <a:t>Adopter l’IA sans céder le contrôle</a:t>
            </a:r>
            <a:endParaRPr lang="en-US" sz="3600" dirty="0"/>
          </a:p>
        </p:txBody>
      </p:sp>
      <p:sp>
        <p:nvSpPr>
          <p:cNvPr id="4" name="Text 2"/>
          <p:cNvSpPr/>
          <p:nvPr/>
        </p:nvSpPr>
        <p:spPr>
          <a:xfrm>
            <a:off x="812800" y="2160290"/>
            <a:ext cx="3418484"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D4A24C"/>
                </a:solidFill>
                <a:latin typeface="EB Garamond" pitchFamily="18" charset="0"/>
                <a:ea typeface="EB Garamond" pitchFamily="18" charset="-122"/>
                <a:cs typeface="EB Garamond" pitchFamily="18" charset="-120"/>
              </a:rPr>
              <a:t>10</a:t>
            </a:r>
            <a:endParaRPr lang="en-US" sz="8000" dirty="0"/>
          </a:p>
        </p:txBody>
      </p:sp>
      <p:sp>
        <p:nvSpPr>
          <p:cNvPr id="5" name="Text 3"/>
          <p:cNvSpPr/>
          <p:nvPr/>
        </p:nvSpPr>
        <p:spPr>
          <a:xfrm>
            <a:off x="812800" y="3277890"/>
            <a:ext cx="3418484"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CDD1"/>
                </a:solidFill>
                <a:latin typeface="Public Sans" pitchFamily="34" charset="0"/>
                <a:ea typeface="Public Sans" pitchFamily="34" charset="-122"/>
                <a:cs typeface="Public Sans" pitchFamily="34" charset="-120"/>
              </a:rPr>
              <a:t>recommandations concrètes, applicables dès maintenant</a:t>
            </a:r>
            <a:endParaRPr lang="en-US" sz="1500" dirty="0"/>
          </a:p>
        </p:txBody>
      </p:sp>
      <p:sp>
        <p:nvSpPr>
          <p:cNvPr id="6" name="Text 4"/>
          <p:cNvSpPr/>
          <p:nvPr/>
        </p:nvSpPr>
        <p:spPr>
          <a:xfrm>
            <a:off x="4436517" y="2160290"/>
            <a:ext cx="3418484"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D4A24C"/>
                </a:solidFill>
                <a:latin typeface="EB Garamond" pitchFamily="18" charset="0"/>
                <a:ea typeface="EB Garamond" pitchFamily="18" charset="-122"/>
                <a:cs typeface="EB Garamond" pitchFamily="18" charset="-120"/>
              </a:rPr>
              <a:t>3</a:t>
            </a:r>
            <a:endParaRPr lang="en-US" sz="8000" dirty="0"/>
          </a:p>
        </p:txBody>
      </p:sp>
      <p:sp>
        <p:nvSpPr>
          <p:cNvPr id="7" name="Text 5"/>
          <p:cNvSpPr/>
          <p:nvPr/>
        </p:nvSpPr>
        <p:spPr>
          <a:xfrm>
            <a:off x="4436517" y="3277890"/>
            <a:ext cx="3418484"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CDD1"/>
                </a:solidFill>
                <a:latin typeface="Public Sans" pitchFamily="34" charset="0"/>
                <a:ea typeface="Public Sans" pitchFamily="34" charset="-122"/>
                <a:cs typeface="Public Sans" pitchFamily="34" charset="-120"/>
              </a:rPr>
              <a:t>piliers : capacités, souveraineté, gouvernance</a:t>
            </a:r>
            <a:endParaRPr lang="en-US" sz="1500" dirty="0"/>
          </a:p>
        </p:txBody>
      </p:sp>
      <p:sp>
        <p:nvSpPr>
          <p:cNvPr id="8" name="Text 6"/>
          <p:cNvSpPr/>
          <p:nvPr/>
        </p:nvSpPr>
        <p:spPr>
          <a:xfrm>
            <a:off x="8060234" y="2160290"/>
            <a:ext cx="3418535" cy="1041400"/>
          </a:xfrm>
          <a:prstGeom prst="rect">
            <a:avLst/>
          </a:prstGeom>
          <a:noFill/>
          <a:ln/>
        </p:spPr>
        <p:txBody>
          <a:bodyPr wrap="square" lIns="0" tIns="0" rIns="0" bIns="0" rtlCol="0" anchor="t">
            <a:normAutofit/>
          </a:bodyPr>
          <a:lstStyle/>
          <a:p>
            <a:pPr algn="l" indent="0" marL="0">
              <a:lnSpc>
                <a:spcPts val="8000"/>
              </a:lnSpc>
              <a:buNone/>
            </a:pPr>
            <a:r>
              <a:rPr lang="en-US" sz="8000" b="1" dirty="0">
                <a:solidFill>
                  <a:srgbClr val="D4A24C"/>
                </a:solidFill>
                <a:latin typeface="EB Garamond" pitchFamily="18" charset="0"/>
                <a:ea typeface="EB Garamond" pitchFamily="18" charset="-122"/>
                <a:cs typeface="EB Garamond" pitchFamily="18" charset="-120"/>
              </a:rPr>
              <a:t>1</a:t>
            </a:r>
            <a:endParaRPr lang="en-US" sz="8000" dirty="0"/>
          </a:p>
        </p:txBody>
      </p:sp>
      <p:sp>
        <p:nvSpPr>
          <p:cNvPr id="9" name="Text 7"/>
          <p:cNvSpPr/>
          <p:nvPr/>
        </p:nvSpPr>
        <p:spPr>
          <a:xfrm>
            <a:off x="8060234" y="3277890"/>
            <a:ext cx="3418535"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CDD1"/>
                </a:solidFill>
                <a:latin typeface="Public Sans" pitchFamily="34" charset="0"/>
                <a:ea typeface="Public Sans" pitchFamily="34" charset="-122"/>
                <a:cs typeface="Public Sans" pitchFamily="34" charset="-120"/>
              </a:rPr>
              <a:t>principe : l’humain et les données d’abord</a:t>
            </a:r>
            <a:endParaRPr lang="en-US" sz="1500" dirty="0"/>
          </a:p>
        </p:txBody>
      </p:sp>
      <p:sp>
        <p:nvSpPr>
          <p:cNvPr id="10" name="Shape 8"/>
          <p:cNvSpPr/>
          <p:nvPr/>
        </p:nvSpPr>
        <p:spPr>
          <a:xfrm>
            <a:off x="812800" y="4655889"/>
            <a:ext cx="10566400" cy="1186111"/>
          </a:xfrm>
          <a:prstGeom prst="roundRect">
            <a:avLst>
              <a:gd name="adj" fmla="val 6424"/>
            </a:avLst>
          </a:prstGeom>
          <a:solidFill>
            <a:srgbClr val="3A3F44"/>
          </a:solidFill>
          <a:ln/>
        </p:spPr>
      </p:sp>
      <p:sp>
        <p:nvSpPr>
          <p:cNvPr id="11" name="Shape 9"/>
          <p:cNvSpPr/>
          <p:nvPr/>
        </p:nvSpPr>
        <p:spPr>
          <a:xfrm>
            <a:off x="812800" y="4655889"/>
            <a:ext cx="10566400" cy="1186111"/>
          </a:xfrm>
          <a:custGeom>
            <a:avLst/>
            <a:gdLst/>
            <a:ahLst/>
            <a:cxnLst/>
            <a:rect l="l" t="t" r="r" b="b"/>
            <a:pathLst>
              <a:path w="10566400" h="1186111">
                <a:moveTo>
                  <a:pt x="76200" y="1186111"/>
                </a:moveTo>
                <a:lnTo>
                  <a:pt x="76200" y="1186111"/>
                </a:lnTo>
                <a:arcTo hR="76200" wR="76200" stAng="5400000" swAng="5400000"/>
                <a:lnTo>
                  <a:pt x="0" y="76200"/>
                </a:lnTo>
                <a:arcTo hR="76200" wR="76200" stAng="10800000" swAng="5400000"/>
                <a:lnTo>
                  <a:pt x="76200" y="0"/>
                </a:lnTo>
                <a:arcTo hR="76200" wR="25400" stAng="16200000" swAng="-5400000"/>
                <a:lnTo>
                  <a:pt x="50800" y="1109911"/>
                </a:lnTo>
                <a:arcTo hR="76200" wR="25400" stAng="10800000" swAng="-5400000"/>
                <a:close/>
              </a:path>
            </a:pathLst>
          </a:custGeom>
          <a:solidFill>
            <a:srgbClr val="D4A24C"/>
          </a:solidFill>
          <a:ln/>
        </p:spPr>
      </p:sp>
      <p:sp>
        <p:nvSpPr>
          <p:cNvPr id="12" name="Text 10"/>
          <p:cNvSpPr/>
          <p:nvPr/>
        </p:nvSpPr>
        <p:spPr>
          <a:xfrm>
            <a:off x="1117600" y="4859089"/>
            <a:ext cx="10307828" cy="256530"/>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D4A24C"/>
                </a:solidFill>
                <a:latin typeface="Public Sans" pitchFamily="34" charset="0"/>
                <a:ea typeface="Public Sans" pitchFamily="34" charset="-122"/>
                <a:cs typeface="Public Sans" pitchFamily="34" charset="-120"/>
              </a:rPr>
              <a:t>Prochaine étape</a:t>
            </a:r>
            <a:endParaRPr lang="en-US" sz="1300" dirty="0"/>
          </a:p>
        </p:txBody>
      </p:sp>
      <p:sp>
        <p:nvSpPr>
          <p:cNvPr id="13" name="Text 11"/>
          <p:cNvSpPr/>
          <p:nvPr/>
        </p:nvSpPr>
        <p:spPr>
          <a:xfrm>
            <a:off x="1117600" y="5141020"/>
            <a:ext cx="10307828"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F6F3EC"/>
                </a:solidFill>
                <a:latin typeface="Public Sans" pitchFamily="34" charset="0"/>
                <a:ea typeface="Public Sans" pitchFamily="34" charset="-122"/>
                <a:cs typeface="Public Sans" pitchFamily="34" charset="-120"/>
              </a:rPr>
              <a:t>Une feuille de recommandations élaborée conjointement par ADA et ANSUTEN, pour l’adoption progressive de l’IA dans les services publics.</a:t>
            </a:r>
            <a:endParaRPr lang="en-US" sz="1400" dirty="0"/>
          </a:p>
        </p:txBody>
      </p:sp>
      <p:sp>
        <p:nvSpPr>
          <p:cNvPr id="14" name="Text 1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AA0A6"/>
                </a:solidFill>
                <a:latin typeface="Public Sans" pitchFamily="34" charset="0"/>
                <a:ea typeface="Public Sans" pitchFamily="34" charset="-122"/>
                <a:cs typeface="Public Sans" pitchFamily="34" charset="-120"/>
              </a:rPr>
              <a:t>40</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D4A24C"/>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E3236"/>
                </a:solidFill>
                <a:latin typeface="Public Sans" pitchFamily="34" charset="0"/>
                <a:ea typeface="Public Sans" pitchFamily="34" charset="-122"/>
                <a:cs typeface="Public Sans" pitchFamily="34" charset="-120"/>
              </a:rPr>
              <a:t>À VOUS · 2 MINUTES</a:t>
            </a:r>
            <a:endParaRPr lang="en-US" sz="1200" dirty="0"/>
          </a:p>
        </p:txBody>
      </p:sp>
      <p:sp>
        <p:nvSpPr>
          <p:cNvPr id="3" name="Text 1"/>
          <p:cNvSpPr/>
          <p:nvPr>
            <p:ph type="title"/>
          </p:nvPr>
        </p:nvSpPr>
        <p:spPr>
          <a:xfrm>
            <a:off x="812800" y="1127720"/>
            <a:ext cx="10883392" cy="528290"/>
          </a:xfrm>
          <a:prstGeom prst="rect">
            <a:avLst/>
          </a:prstGeom>
          <a:noFill/>
          <a:ln/>
        </p:spPr>
        <p:txBody>
          <a:bodyPr wrap="square" lIns="0" tIns="0" rIns="0" bIns="0" rtlCol="0" anchor="t">
            <a:normAutofit/>
          </a:bodyPr>
          <a:lstStyle/>
          <a:p>
            <a:pPr algn="l" indent="0" marL="0">
              <a:lnSpc>
                <a:spcPts val="3960"/>
              </a:lnSpc>
              <a:buNone/>
            </a:pPr>
            <a:r>
              <a:rPr lang="en-US" sz="3600" b="1" i="0" dirty="0">
                <a:solidFill>
                  <a:srgbClr val="2E3236"/>
                </a:solidFill>
                <a:latin typeface="EB Garamond" pitchFamily="18" charset="0"/>
                <a:ea typeface="EB Garamond" pitchFamily="18" charset="-122"/>
                <a:cs typeface="EB Garamond" pitchFamily="18" charset="-120"/>
              </a:rPr>
              <a:t>Mon engagement pour lundi</a:t>
            </a:r>
            <a:endParaRPr lang="en-US" sz="3600" dirty="0"/>
          </a:p>
        </p:txBody>
      </p:sp>
      <p:sp>
        <p:nvSpPr>
          <p:cNvPr id="4" name="Shape 2"/>
          <p:cNvSpPr/>
          <p:nvPr/>
        </p:nvSpPr>
        <p:spPr>
          <a:xfrm>
            <a:off x="812800" y="1986211"/>
            <a:ext cx="10566400" cy="726430"/>
          </a:xfrm>
          <a:prstGeom prst="roundRect">
            <a:avLst>
              <a:gd name="adj" fmla="val 13986"/>
            </a:avLst>
          </a:prstGeom>
          <a:solidFill>
            <a:srgbClr val="F6E7C8"/>
          </a:solidFill>
          <a:ln/>
        </p:spPr>
      </p:sp>
      <p:sp>
        <p:nvSpPr>
          <p:cNvPr id="5" name="Text 3"/>
          <p:cNvSpPr/>
          <p:nvPr/>
        </p:nvSpPr>
        <p:spPr>
          <a:xfrm>
            <a:off x="1066800" y="2189411"/>
            <a:ext cx="274701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E3236"/>
                </a:solidFill>
                <a:latin typeface="Public Sans" pitchFamily="34" charset="0"/>
                <a:ea typeface="Public Sans" pitchFamily="34" charset="-122"/>
                <a:cs typeface="Public Sans" pitchFamily="34" charset="-120"/>
              </a:rPr>
              <a:t>La tâche</a:t>
            </a:r>
            <a:endParaRPr lang="en-US" sz="1800" dirty="0"/>
          </a:p>
        </p:txBody>
      </p:sp>
      <p:sp>
        <p:nvSpPr>
          <p:cNvPr id="6" name="Text 4"/>
          <p:cNvSpPr/>
          <p:nvPr/>
        </p:nvSpPr>
        <p:spPr>
          <a:xfrm>
            <a:off x="3987800" y="2212280"/>
            <a:ext cx="7351522" cy="29969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2E3236"/>
                </a:solidFill>
                <a:latin typeface="Public Sans" pitchFamily="34" charset="0"/>
                <a:ea typeface="Public Sans" pitchFamily="34" charset="-122"/>
                <a:cs typeface="Public Sans" pitchFamily="34" charset="-120"/>
              </a:rPr>
              <a:t>que je confierai en premier à l’IA</a:t>
            </a:r>
            <a:endParaRPr lang="en-US" sz="1600" dirty="0"/>
          </a:p>
        </p:txBody>
      </p:sp>
      <p:sp>
        <p:nvSpPr>
          <p:cNvPr id="7" name="Shape 5"/>
          <p:cNvSpPr/>
          <p:nvPr/>
        </p:nvSpPr>
        <p:spPr>
          <a:xfrm>
            <a:off x="812800" y="2865041"/>
            <a:ext cx="10566400" cy="726430"/>
          </a:xfrm>
          <a:prstGeom prst="roundRect">
            <a:avLst>
              <a:gd name="adj" fmla="val 13986"/>
            </a:avLst>
          </a:prstGeom>
          <a:solidFill>
            <a:srgbClr val="F6E7C8"/>
          </a:solidFill>
          <a:ln/>
        </p:spPr>
      </p:sp>
      <p:sp>
        <p:nvSpPr>
          <p:cNvPr id="8" name="Text 6"/>
          <p:cNvSpPr/>
          <p:nvPr/>
        </p:nvSpPr>
        <p:spPr>
          <a:xfrm>
            <a:off x="1066800" y="3068241"/>
            <a:ext cx="274701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E3236"/>
                </a:solidFill>
                <a:latin typeface="Public Sans" pitchFamily="34" charset="0"/>
                <a:ea typeface="Public Sans" pitchFamily="34" charset="-122"/>
                <a:cs typeface="Public Sans" pitchFamily="34" charset="-120"/>
              </a:rPr>
              <a:t>La demande</a:t>
            </a:r>
            <a:endParaRPr lang="en-US" sz="1800" dirty="0"/>
          </a:p>
        </p:txBody>
      </p:sp>
      <p:sp>
        <p:nvSpPr>
          <p:cNvPr id="9" name="Text 7"/>
          <p:cNvSpPr/>
          <p:nvPr/>
        </p:nvSpPr>
        <p:spPr>
          <a:xfrm>
            <a:off x="3987800" y="3091111"/>
            <a:ext cx="7351522" cy="29969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2E3236"/>
                </a:solidFill>
                <a:latin typeface="Public Sans" pitchFamily="34" charset="0"/>
                <a:ea typeface="Public Sans" pitchFamily="34" charset="-122"/>
                <a:cs typeface="Public Sans" pitchFamily="34" charset="-120"/>
              </a:rPr>
              <a:t>que j’écrirai, avec R-C-T-F-S</a:t>
            </a:r>
            <a:endParaRPr lang="en-US" sz="1600" dirty="0"/>
          </a:p>
        </p:txBody>
      </p:sp>
      <p:sp>
        <p:nvSpPr>
          <p:cNvPr id="10" name="Shape 8"/>
          <p:cNvSpPr/>
          <p:nvPr/>
        </p:nvSpPr>
        <p:spPr>
          <a:xfrm>
            <a:off x="812800" y="3743871"/>
            <a:ext cx="10566400" cy="726430"/>
          </a:xfrm>
          <a:prstGeom prst="roundRect">
            <a:avLst>
              <a:gd name="adj" fmla="val 13986"/>
            </a:avLst>
          </a:prstGeom>
          <a:solidFill>
            <a:srgbClr val="F6E7C8"/>
          </a:solidFill>
          <a:ln/>
        </p:spPr>
      </p:sp>
      <p:sp>
        <p:nvSpPr>
          <p:cNvPr id="11" name="Text 9"/>
          <p:cNvSpPr/>
          <p:nvPr/>
        </p:nvSpPr>
        <p:spPr>
          <a:xfrm>
            <a:off x="1066800" y="3947071"/>
            <a:ext cx="2747010"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E3236"/>
                </a:solidFill>
                <a:latin typeface="Public Sans" pitchFamily="34" charset="0"/>
                <a:ea typeface="Public Sans" pitchFamily="34" charset="-122"/>
                <a:cs typeface="Public Sans" pitchFamily="34" charset="-120"/>
              </a:rPr>
              <a:t>La personne</a:t>
            </a:r>
            <a:endParaRPr lang="en-US" sz="1800" dirty="0"/>
          </a:p>
        </p:txBody>
      </p:sp>
      <p:sp>
        <p:nvSpPr>
          <p:cNvPr id="12" name="Text 10"/>
          <p:cNvSpPr/>
          <p:nvPr/>
        </p:nvSpPr>
        <p:spPr>
          <a:xfrm>
            <a:off x="3987800" y="3969941"/>
            <a:ext cx="7351522" cy="29969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2E3236"/>
                </a:solidFill>
                <a:latin typeface="Public Sans" pitchFamily="34" charset="0"/>
                <a:ea typeface="Public Sans" pitchFamily="34" charset="-122"/>
                <a:cs typeface="Public Sans" pitchFamily="34" charset="-120"/>
              </a:rPr>
              <a:t>à qui je montrerai le résultat</a:t>
            </a:r>
            <a:endParaRPr lang="en-US" sz="1600" dirty="0"/>
          </a:p>
        </p:txBody>
      </p:sp>
      <p:sp>
        <p:nvSpPr>
          <p:cNvPr id="13" name="Text 1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2E3236"/>
                </a:solidFill>
                <a:latin typeface="Public Sans" pitchFamily="34" charset="0"/>
                <a:ea typeface="Public Sans" pitchFamily="34" charset="-122"/>
                <a:cs typeface="Public Sans" pitchFamily="34" charset="-120"/>
              </a:rPr>
              <a:t>41</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2E3236"/>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Shape 1"/>
          <p:cNvSpPr/>
          <p:nvPr/>
        </p:nvSpPr>
        <p:spPr>
          <a:xfrm>
            <a:off x="812800" y="2226320"/>
            <a:ext cx="762000" cy="50800"/>
          </a:xfrm>
          <a:prstGeom prst="rect">
            <a:avLst/>
          </a:prstGeom>
          <a:solidFill>
            <a:srgbClr val="D4A24C"/>
          </a:solidFill>
          <a:ln/>
        </p:spPr>
      </p:sp>
      <p:sp>
        <p:nvSpPr>
          <p:cNvPr id="4" name="Text 2"/>
          <p:cNvSpPr/>
          <p:nvPr>
            <p:ph type="title"/>
          </p:nvPr>
        </p:nvSpPr>
        <p:spPr>
          <a:xfrm>
            <a:off x="812800" y="2581920"/>
            <a:ext cx="10464800" cy="1427460"/>
          </a:xfrm>
          <a:prstGeom prst="rect">
            <a:avLst/>
          </a:prstGeom>
          <a:noFill/>
          <a:ln/>
        </p:spPr>
        <p:txBody>
          <a:bodyPr wrap="square" lIns="0" tIns="0" rIns="0" bIns="0" rtlCol="0" anchor="t">
            <a:normAutofit/>
          </a:bodyPr>
          <a:lstStyle/>
          <a:p>
            <a:pPr algn="l" indent="0" marL="0">
              <a:lnSpc>
                <a:spcPts val="5520"/>
              </a:lnSpc>
              <a:buNone/>
            </a:pPr>
            <a:r>
              <a:rPr lang="en-US" sz="4800" b="0" i="0" dirty="0">
                <a:solidFill>
                  <a:srgbClr val="F6F3EC"/>
                </a:solidFill>
                <a:latin typeface="EB Garamond" pitchFamily="18" charset="0"/>
                <a:ea typeface="EB Garamond" pitchFamily="18" charset="-122"/>
                <a:cs typeface="EB Garamond" pitchFamily="18" charset="-120"/>
              </a:rPr>
              <a:t>L’Afrique doit être </a:t>
            </a:r>
            <a:r>
              <a:rPr lang="en-US" sz="4800" b="0" i="0" dirty="0">
                <a:solidFill>
                  <a:srgbClr val="D4A24C"/>
                </a:solidFill>
                <a:latin typeface="EB Garamond" pitchFamily="18" charset="0"/>
                <a:ea typeface="EB Garamond" pitchFamily="18" charset="-122"/>
                <a:cs typeface="EB Garamond" pitchFamily="18" charset="-120"/>
              </a:rPr>
              <a:t>créatrice</a:t>
            </a:r>
            <a:r>
              <a:rPr lang="en-US" sz="4800" b="0" i="0" dirty="0">
                <a:solidFill>
                  <a:srgbClr val="F6F3EC"/>
                </a:solidFill>
                <a:latin typeface="EB Garamond" pitchFamily="18" charset="0"/>
                <a:ea typeface="EB Garamond" pitchFamily="18" charset="-122"/>
                <a:cs typeface="EB Garamond" pitchFamily="18" charset="-120"/>
              </a:rPr>
              <a:t> d’intelligence artificielle, et non simple consommatrice.</a:t>
            </a:r>
            <a:endParaRPr lang="en-US" sz="4800" dirty="0"/>
          </a:p>
        </p:txBody>
      </p:sp>
      <p:sp>
        <p:nvSpPr>
          <p:cNvPr id="5" name="Text 3"/>
          <p:cNvSpPr/>
          <p:nvPr/>
        </p:nvSpPr>
        <p:spPr>
          <a:xfrm>
            <a:off x="812800" y="4288780"/>
            <a:ext cx="9156700" cy="3683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C9CDD1"/>
                </a:solidFill>
                <a:latin typeface="Public Sans" pitchFamily="34" charset="0"/>
                <a:ea typeface="Public Sans" pitchFamily="34" charset="-122"/>
                <a:cs typeface="Public Sans" pitchFamily="34" charset="-120"/>
              </a:rPr>
              <a:t>Cela commence par des agents publics qui la maîtrisent.</a:t>
            </a:r>
            <a:endParaRPr lang="en-US" sz="20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6F3EC"/>
        </a:solidFill>
      </p:bgPr>
    </p:bg>
    <p:spTree>
      <p:nvGrpSpPr>
        <p:cNvPr id="1" name=""/>
        <p:cNvGrpSpPr/>
        <p:nvPr/>
      </p:nvGrpSpPr>
      <p:grpSpPr>
        <a:xfrm>
          <a:off x="0" y="0"/>
          <a:ext cx="0" cy="0"/>
          <a:chOff x="0" y="0"/>
          <a:chExt cx="0" cy="0"/>
        </a:xfrm>
      </p:grpSpPr>
      <p:sp>
        <p:nvSpPr>
          <p:cNvPr id="2" name="Shape 0"/>
          <p:cNvSpPr/>
          <p:nvPr/>
        </p:nvSpPr>
        <p:spPr>
          <a:xfrm>
            <a:off x="0" y="0"/>
            <a:ext cx="152400" cy="6858000"/>
          </a:xfrm>
          <a:prstGeom prst="rect">
            <a:avLst/>
          </a:prstGeom>
          <a:solidFill>
            <a:srgbClr val="D4A24C"/>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8A6420"/>
                </a:solidFill>
                <a:latin typeface="Public Sans" pitchFamily="34" charset="0"/>
                <a:ea typeface="Public Sans" pitchFamily="34" charset="-122"/>
                <a:cs typeface="Public Sans" pitchFamily="34" charset="-120"/>
              </a:rPr>
              <a:t>AI OPEN DAYS CONAKRY · MASTERCLASS</a:t>
            </a:r>
            <a:endParaRPr lang="en-US" sz="1200" dirty="0"/>
          </a:p>
        </p:txBody>
      </p:sp>
      <p:sp>
        <p:nvSpPr>
          <p:cNvPr id="4" name="Text 2"/>
          <p:cNvSpPr/>
          <p:nvPr>
            <p:ph type="title"/>
          </p:nvPr>
        </p:nvSpPr>
        <p:spPr>
          <a:xfrm>
            <a:off x="812800" y="1229320"/>
            <a:ext cx="10883392" cy="1041400"/>
          </a:xfrm>
          <a:prstGeom prst="rect">
            <a:avLst/>
          </a:prstGeom>
          <a:noFill/>
          <a:ln/>
        </p:spPr>
        <p:txBody>
          <a:bodyPr wrap="square" lIns="0" tIns="0" rIns="0" bIns="0" rtlCol="0" anchor="t">
            <a:normAutofit/>
          </a:bodyPr>
          <a:lstStyle/>
          <a:p>
            <a:pPr algn="l" indent="0" marL="0">
              <a:lnSpc>
                <a:spcPts val="8000"/>
              </a:lnSpc>
              <a:buNone/>
            </a:pPr>
            <a:r>
              <a:rPr lang="en-US" sz="8000" b="1" i="0" dirty="0">
                <a:solidFill>
                  <a:srgbClr val="2E3236"/>
                </a:solidFill>
                <a:latin typeface="EB Garamond" pitchFamily="18" charset="0"/>
                <a:ea typeface="EB Garamond" pitchFamily="18" charset="-122"/>
                <a:cs typeface="EB Garamond" pitchFamily="18" charset="-120"/>
              </a:rPr>
              <a:t>Merci</a:t>
            </a:r>
            <a:endParaRPr lang="en-US" sz="8000" dirty="0"/>
          </a:p>
        </p:txBody>
      </p:sp>
      <p:sp>
        <p:nvSpPr>
          <p:cNvPr id="5" name="Text 3"/>
          <p:cNvSpPr/>
          <p:nvPr/>
        </p:nvSpPr>
        <p:spPr>
          <a:xfrm>
            <a:off x="812800" y="2448520"/>
            <a:ext cx="8502650" cy="3683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4A4E52"/>
                </a:solidFill>
                <a:latin typeface="Public Sans" pitchFamily="34" charset="0"/>
                <a:ea typeface="Public Sans" pitchFamily="34" charset="-122"/>
                <a:cs typeface="Public Sans" pitchFamily="34" charset="-120"/>
              </a:rPr>
              <a:t>Rendez-vous au cocktail pour poursuivre l’échange</a:t>
            </a:r>
            <a:endParaRPr lang="en-US" sz="2000" dirty="0"/>
          </a:p>
        </p:txBody>
      </p:sp>
      <p:pic>
        <p:nvPicPr>
          <p:cNvPr id="6" name="Image 0" descr="Logo FuturAfric Intelligence Artificielle">    </p:cNvPr>
          <p:cNvPicPr>
            <a:picLocks noChangeAspect="1"/>
          </p:cNvPicPr>
          <p:nvPr/>
        </p:nvPicPr>
        <p:blipFill>
          <a:blip r:embed="rId1"/>
          <a:srcRect l="-124" r="-124" t="0" b="0"/>
          <a:stretch/>
        </p:blipFill>
        <p:spPr>
          <a:xfrm>
            <a:off x="812800" y="5214640"/>
            <a:ext cx="952500" cy="812800"/>
          </a:xfrm>
          <a:prstGeom prst="rect">
            <a:avLst/>
          </a:prstGeom>
        </p:spPr>
      </p:pic>
      <p:sp>
        <p:nvSpPr>
          <p:cNvPr id="7" name="Text 4"/>
          <p:cNvSpPr/>
          <p:nvPr/>
        </p:nvSpPr>
        <p:spPr>
          <a:xfrm>
            <a:off x="1968500" y="5196880"/>
            <a:ext cx="2281204" cy="309860"/>
          </a:xfrm>
          <a:prstGeom prst="rect">
            <a:avLst/>
          </a:prstGeom>
          <a:noFill/>
          <a:ln/>
        </p:spPr>
        <p:txBody>
          <a:bodyPr wrap="square" lIns="0" tIns="0" rIns="0" bIns="0" rtlCol="0" anchor="t">
            <a:normAutofit/>
          </a:bodyPr>
          <a:lstStyle/>
          <a:p>
            <a:pPr algn="l" indent="0" marL="0">
              <a:lnSpc>
                <a:spcPts val="2240"/>
              </a:lnSpc>
              <a:buNone/>
            </a:pPr>
            <a:r>
              <a:rPr lang="en-US" sz="1600" b="1" dirty="0">
                <a:solidFill>
                  <a:srgbClr val="2E3236"/>
                </a:solidFill>
                <a:latin typeface="Public Sans" pitchFamily="34" charset="0"/>
                <a:ea typeface="Public Sans" pitchFamily="34" charset="-122"/>
                <a:cs typeface="Public Sans" pitchFamily="34" charset="-120"/>
              </a:rPr>
              <a:t>Dr. Isaac Bayoh</a:t>
            </a:r>
            <a:endParaRPr lang="en-US" sz="1600" dirty="0"/>
          </a:p>
        </p:txBody>
      </p:sp>
      <p:sp>
        <p:nvSpPr>
          <p:cNvPr id="8" name="Text 5"/>
          <p:cNvSpPr/>
          <p:nvPr/>
        </p:nvSpPr>
        <p:spPr>
          <a:xfrm>
            <a:off x="1968500" y="5532140"/>
            <a:ext cx="2657713"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4A4E52"/>
                </a:solidFill>
                <a:latin typeface="Public Sans" pitchFamily="34" charset="0"/>
                <a:ea typeface="Public Sans" pitchFamily="34" charset="-122"/>
                <a:cs typeface="Public Sans" pitchFamily="34" charset="-120"/>
              </a:rPr>
              <a:t>Fondateur et CEO, FuturAfric</a:t>
            </a:r>
            <a:endParaRPr lang="en-US" sz="1300" dirty="0"/>
          </a:p>
        </p:txBody>
      </p:sp>
      <p:sp>
        <p:nvSpPr>
          <p:cNvPr id="9" name="Text 6"/>
          <p:cNvSpPr/>
          <p:nvPr/>
        </p:nvSpPr>
        <p:spPr>
          <a:xfrm>
            <a:off x="1968500" y="5814070"/>
            <a:ext cx="2281204" cy="25653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8A6420"/>
                </a:solidFill>
                <a:latin typeface="Public Sans" pitchFamily="34" charset="0"/>
                <a:ea typeface="Public Sans" pitchFamily="34" charset="-122"/>
                <a:cs typeface="Public Sans" pitchFamily="34" charset="-120"/>
              </a:rPr>
              <a:t>isaac.bayoh@futurafric.com</a:t>
            </a:r>
            <a:endParaRPr lang="en-US" sz="1300" dirty="0"/>
          </a:p>
        </p:txBody>
      </p:sp>
      <p:sp>
        <p:nvSpPr>
          <p:cNvPr id="10" name="Shape 7"/>
          <p:cNvSpPr/>
          <p:nvPr/>
        </p:nvSpPr>
        <p:spPr>
          <a:xfrm>
            <a:off x="6911975" y="5095875"/>
            <a:ext cx="4464050" cy="946150"/>
          </a:xfrm>
          <a:prstGeom prst="roundRect">
            <a:avLst>
              <a:gd name="adj" fmla="val 7718"/>
            </a:avLst>
          </a:prstGeom>
          <a:solidFill>
            <a:srgbClr val="FBFAF6"/>
          </a:solidFill>
          <a:ln w="6350">
            <a:solidFill>
              <a:srgbClr val="E2DCCD"/>
            </a:solidFill>
            <a:prstDash val="solid"/>
          </a:ln>
        </p:spPr>
      </p:sp>
      <p:pic>
        <p:nvPicPr>
          <p:cNvPr id="11" name="Image 1" descr="Drapeau et armoiries de la République de Guinée">    </p:cNvPr>
          <p:cNvPicPr>
            <a:picLocks noChangeAspect="1"/>
          </p:cNvPicPr>
          <p:nvPr/>
        </p:nvPicPr>
        <p:blipFill>
          <a:blip r:embed="rId2"/>
          <a:srcRect l="0" r="0" t="0" b="0"/>
          <a:stretch/>
        </p:blipFill>
        <p:spPr>
          <a:xfrm>
            <a:off x="7118350" y="5251450"/>
            <a:ext cx="1143000" cy="635000"/>
          </a:xfrm>
          <a:prstGeom prst="rect">
            <a:avLst/>
          </a:prstGeom>
        </p:spPr>
      </p:pic>
      <p:pic>
        <p:nvPicPr>
          <p:cNvPr id="12" name="Image 2" descr="Logo ANSUTEN">    </p:cNvPr>
          <p:cNvPicPr>
            <a:picLocks noChangeAspect="1"/>
          </p:cNvPicPr>
          <p:nvPr/>
        </p:nvPicPr>
        <p:blipFill>
          <a:blip r:embed="rId3"/>
          <a:srcRect l="-248" r="-248" t="0" b="0"/>
          <a:stretch/>
        </p:blipFill>
        <p:spPr>
          <a:xfrm>
            <a:off x="8413750" y="5226050"/>
            <a:ext cx="1651000" cy="685800"/>
          </a:xfrm>
          <a:prstGeom prst="rect">
            <a:avLst/>
          </a:prstGeom>
        </p:spPr>
      </p:pic>
      <p:pic>
        <p:nvPicPr>
          <p:cNvPr id="13" name="Image 3" descr="Logo Africa Digital Academy">    </p:cNvPr>
          <p:cNvPicPr>
            <a:picLocks noChangeAspect="1"/>
          </p:cNvPicPr>
          <p:nvPr/>
        </p:nvPicPr>
        <p:blipFill>
          <a:blip r:embed="rId4"/>
          <a:srcRect l="-697" r="-697" t="0" b="0"/>
          <a:stretch/>
        </p:blipFill>
        <p:spPr>
          <a:xfrm>
            <a:off x="10217150" y="5226050"/>
            <a:ext cx="952500" cy="685800"/>
          </a:xfrm>
          <a:prstGeom prst="rect">
            <a:avLst/>
          </a:prstGeom>
        </p:spPr>
      </p:pic>
    </p:spTree>
  </p:cSld>
  <p:clrMapOvr>
    <a:masterClrMapping/>
  </p:clrMapOvr>
</p:sld>
</file>

<file path=ppt/theme/theme1.xml><?xml version="1.0" encoding="utf-8"?>
<a:theme xmlns:a="http://schemas.openxmlformats.org/drawingml/2006/main" name="Masterclass IA – Administration publique guinéenne">
  <a:themeElements>
    <a:clrScheme name="Masterclass IA – Administration publique guinéenne">
      <a:dk1>
        <a:srgbClr val="2E3236"/>
      </a:dk1>
      <a:lt1>
        <a:srgbClr val="F6F3EC"/>
      </a:lt1>
      <a:dk2>
        <a:srgbClr val="606264"/>
      </a:dk2>
      <a:lt2>
        <a:srgbClr val="E2E0DA"/>
      </a:lt2>
      <a:accent1>
        <a:srgbClr val="D4A24C"/>
      </a:accent1>
      <a:accent2>
        <a:srgbClr val="8A6420"/>
      </a:accent2>
      <a:accent3>
        <a:srgbClr val="F6E7C8"/>
      </a:accent3>
      <a:accent4>
        <a:srgbClr val="E2D5B8"/>
      </a:accent4>
      <a:accent5>
        <a:srgbClr val="6E4F14"/>
      </a:accent5>
      <a:accent6>
        <a:srgbClr val="A04E1A"/>
      </a:accent6>
      <a:hlink>
        <a:srgbClr val="0563C1"/>
      </a:hlink>
      <a:folHlink>
        <a:srgbClr val="954F72"/>
      </a:folHlink>
    </a:clrScheme>
    <a:fontScheme name="Masterclass IA – Administration publique guinéenne">
      <a:majorFont>
        <a:latin typeface="Public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ublic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Masterclass IA – Administration publique guinéenne</dc:title>
  <dc:subject/>
  <dc:description>The font files embedded in this presentation (stored inside it under ppt/fonts/) are files Google Fonts served when the presentation was exported, unpacked from WOFF2 to TrueType and wrapped as Embedded OpenType, the form PowerPoint reads. A file that named another cut of its family, unless it reserves that name, was also changed where it could be, so that PowerPoint matches it to this presentation’s text: its family and style names and the weight and style it declares were rewritten, and any digital signature, which no longer matched, was removed. Google Fonts serves each family in parts, one file per range of characters, so these may not be a family’s complete files. Each family’s copyright lines and license follow, and each family stays under its own license; if you pass this file on, keep these notices with it.
Public Sans
Copyright 2015 The Public Sans Project Authors (https://github.com/uswds/public-sans)
This Font Software is licensed under the SIL Open Font License, Version 1.1.
This license is copied below, and is also available with a FAQ at:
https://scripts.sil.org/OFL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EB Garamond
Copyright 2017 The EB Garamond Project Authors (https://github.com/octaviopardo/EBGaramond12)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&amp;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dc:description>
  <dc:creator/>
  <cp:lastModifiedBy/>
  <cp:revision>1</cp:revision>
  <dcterms:created xsi:type="dcterms:W3CDTF">2026-10-28T08:48:51Z</dcterms:created>
  <dcterms:modified xsi:type="dcterms:W3CDTF">2026-10-28T08:48:51Z</dcterms:modified>
</cp:coreProperties>
</file>